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Mukta Light" panose="020B0604020202020204" charset="0"/>
      <p:regular r:id="rId13"/>
    </p:embeddedFont>
    <p:embeddedFont>
      <p:font typeface="Prompt Medium" panose="00000600000000000000" pitchFamily="2" charset="-34"/>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2" d="100"/>
          <a:sy n="62" d="100"/>
        </p:scale>
        <p:origin x="332"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59461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p:cNvPicPr>
            <a:picLocks noChangeAspect="1"/>
          </p:cNvPicPr>
          <p:nvPr/>
        </p:nvPicPr>
        <p:blipFill>
          <a:blip r:embed="rId3"/>
          <a:srcRect/>
          <a:stretch/>
        </p:blipFill>
        <p:spPr>
          <a:xfrm>
            <a:off x="8783478" y="0"/>
            <a:ext cx="5846921" cy="8229600"/>
          </a:xfrm>
          <a:prstGeom prst="rect">
            <a:avLst/>
          </a:prstGeom>
        </p:spPr>
      </p:pic>
      <p:sp>
        <p:nvSpPr>
          <p:cNvPr id="3" name="Text 0"/>
          <p:cNvSpPr/>
          <p:nvPr/>
        </p:nvSpPr>
        <p:spPr>
          <a:xfrm>
            <a:off x="721043" y="566499"/>
            <a:ext cx="4578310" cy="572214"/>
          </a:xfrm>
          <a:prstGeom prst="rect">
            <a:avLst/>
          </a:prstGeom>
          <a:noFill/>
          <a:ln/>
        </p:spPr>
        <p:txBody>
          <a:bodyPr wrap="none" lIns="0" tIns="0" rIns="0" bIns="0" rtlCol="0" anchor="t"/>
          <a:lstStyle/>
          <a:p>
            <a:pPr marL="0" indent="0">
              <a:lnSpc>
                <a:spcPts val="4500"/>
              </a:lnSpc>
              <a:buNone/>
            </a:pPr>
            <a:r>
              <a:rPr lang="en-US" sz="3600" dirty="0">
                <a:solidFill>
                  <a:srgbClr val="C6BFEE"/>
                </a:solidFill>
                <a:latin typeface="Prompt Medium" pitchFamily="34" charset="0"/>
                <a:ea typeface="Prompt Medium" pitchFamily="34" charset="-122"/>
                <a:cs typeface="Prompt Medium" pitchFamily="34" charset="-120"/>
              </a:rPr>
              <a:t>|| Azure project 2 || </a:t>
            </a:r>
            <a:endParaRPr lang="en-US" sz="3600" dirty="0"/>
          </a:p>
        </p:txBody>
      </p:sp>
      <p:sp>
        <p:nvSpPr>
          <p:cNvPr id="4" name="Text 1"/>
          <p:cNvSpPr/>
          <p:nvPr/>
        </p:nvSpPr>
        <p:spPr>
          <a:xfrm>
            <a:off x="721043" y="1447681"/>
            <a:ext cx="7701915" cy="329565"/>
          </a:xfrm>
          <a:prstGeom prst="rect">
            <a:avLst/>
          </a:prstGeom>
          <a:noFill/>
          <a:ln/>
        </p:spPr>
        <p:txBody>
          <a:bodyPr wrap="none" lIns="0" tIns="0" rIns="0" bIns="0" rtlCol="0" anchor="t"/>
          <a:lstStyle/>
          <a:p>
            <a:pPr marL="0" indent="0">
              <a:lnSpc>
                <a:spcPts val="2550"/>
              </a:lnSpc>
              <a:buNone/>
            </a:pPr>
            <a:endParaRPr lang="en-US" sz="1600" dirty="0"/>
          </a:p>
        </p:txBody>
      </p:sp>
      <p:sp>
        <p:nvSpPr>
          <p:cNvPr id="5" name="Text 2"/>
          <p:cNvSpPr/>
          <p:nvPr/>
        </p:nvSpPr>
        <p:spPr>
          <a:xfrm>
            <a:off x="721043" y="2086213"/>
            <a:ext cx="7701915" cy="1144429"/>
          </a:xfrm>
          <a:prstGeom prst="rect">
            <a:avLst/>
          </a:prstGeom>
          <a:noFill/>
          <a:ln/>
        </p:spPr>
        <p:txBody>
          <a:bodyPr wrap="square" lIns="0" tIns="0" rIns="0" bIns="0" rtlCol="0" anchor="t"/>
          <a:lstStyle/>
          <a:p>
            <a:pPr marL="0" indent="0">
              <a:lnSpc>
                <a:spcPts val="4500"/>
              </a:lnSpc>
              <a:buNone/>
            </a:pPr>
            <a:r>
              <a:rPr lang="en-US" sz="3600" dirty="0">
                <a:solidFill>
                  <a:srgbClr val="C6BFEE"/>
                </a:solidFill>
                <a:latin typeface="Prompt Medium" pitchFamily="34" charset="0"/>
                <a:ea typeface="Prompt Medium" pitchFamily="34" charset="-122"/>
                <a:cs typeface="Prompt Medium" pitchFamily="34" charset="-120"/>
              </a:rPr>
              <a:t>Integrating Grafana with Azure VMs</a:t>
            </a:r>
            <a:endParaRPr lang="en-US" sz="3600" dirty="0"/>
          </a:p>
        </p:txBody>
      </p:sp>
      <p:sp>
        <p:nvSpPr>
          <p:cNvPr id="6" name="Text 3"/>
          <p:cNvSpPr/>
          <p:nvPr/>
        </p:nvSpPr>
        <p:spPr>
          <a:xfrm>
            <a:off x="721043" y="3539609"/>
            <a:ext cx="7701915" cy="1318260"/>
          </a:xfrm>
          <a:prstGeom prst="rect">
            <a:avLst/>
          </a:prstGeom>
          <a:noFill/>
          <a:ln/>
        </p:spPr>
        <p:txBody>
          <a:bodyPr wrap="square" lIns="0" tIns="0" rIns="0" bIns="0" rtlCol="0" anchor="t"/>
          <a:lstStyle/>
          <a:p>
            <a:pPr marL="0" indent="0">
              <a:lnSpc>
                <a:spcPts val="2550"/>
              </a:lnSpc>
              <a:buNone/>
            </a:pPr>
            <a:r>
              <a:rPr lang="en-US" sz="1600" dirty="0">
                <a:solidFill>
                  <a:srgbClr val="DAD8E9"/>
                </a:solidFill>
                <a:latin typeface="Mukta Light" pitchFamily="34" charset="0"/>
                <a:ea typeface="Mukta Light" pitchFamily="34" charset="-122"/>
                <a:cs typeface="Mukta Light" pitchFamily="34" charset="-120"/>
              </a:rPr>
              <a:t>This presentation explores different methods to integrate Grafana with Azure Virtual Machines, enabling powerful monitoring and visualization capabilities for your Azure infrastructure. We'll cover installation, configuration, and best practices for maximizing the benefits of this integration.</a:t>
            </a:r>
            <a:endParaRPr lang="en-US" sz="1600" dirty="0"/>
          </a:p>
        </p:txBody>
      </p:sp>
      <p:sp>
        <p:nvSpPr>
          <p:cNvPr id="7" name="Text 4"/>
          <p:cNvSpPr/>
          <p:nvPr/>
        </p:nvSpPr>
        <p:spPr>
          <a:xfrm>
            <a:off x="721043" y="5089565"/>
            <a:ext cx="7701915" cy="329565"/>
          </a:xfrm>
          <a:prstGeom prst="rect">
            <a:avLst/>
          </a:prstGeom>
          <a:noFill/>
          <a:ln/>
        </p:spPr>
        <p:txBody>
          <a:bodyPr wrap="none" lIns="0" tIns="0" rIns="0" bIns="0" rtlCol="0" anchor="t"/>
          <a:lstStyle/>
          <a:p>
            <a:pPr marL="0" indent="0">
              <a:lnSpc>
                <a:spcPts val="2550"/>
              </a:lnSpc>
              <a:buNone/>
            </a:pPr>
            <a:r>
              <a:rPr lang="en-US" sz="1600" dirty="0">
                <a:solidFill>
                  <a:srgbClr val="DAD8E9"/>
                </a:solidFill>
                <a:latin typeface="Mukta Light" pitchFamily="34" charset="0"/>
                <a:ea typeface="Mukta Light" pitchFamily="34" charset="-122"/>
                <a:cs typeface="Mukta Light" pitchFamily="34" charset="-120"/>
              </a:rPr>
              <a:t>Created By- || SANRACHNA YANTRA GROUP || </a:t>
            </a:r>
            <a:endParaRPr lang="en-US" sz="1600" dirty="0"/>
          </a:p>
        </p:txBody>
      </p:sp>
      <p:sp>
        <p:nvSpPr>
          <p:cNvPr id="8" name="Text 5"/>
          <p:cNvSpPr/>
          <p:nvPr/>
        </p:nvSpPr>
        <p:spPr>
          <a:xfrm>
            <a:off x="721043" y="5650825"/>
            <a:ext cx="7701915" cy="329565"/>
          </a:xfrm>
          <a:prstGeom prst="rect">
            <a:avLst/>
          </a:prstGeom>
          <a:noFill/>
          <a:ln/>
        </p:spPr>
        <p:txBody>
          <a:bodyPr wrap="none" lIns="0" tIns="0" rIns="0" bIns="0" rtlCol="0" anchor="t"/>
          <a:lstStyle/>
          <a:p>
            <a:pPr marL="0" indent="0">
              <a:lnSpc>
                <a:spcPts val="2550"/>
              </a:lnSpc>
              <a:buNone/>
            </a:pPr>
            <a:r>
              <a:rPr lang="en-US" sz="1600" dirty="0">
                <a:solidFill>
                  <a:srgbClr val="DAD8E9"/>
                </a:solidFill>
                <a:latin typeface="Mukta Light" pitchFamily="34" charset="0"/>
                <a:ea typeface="Mukta Light" pitchFamily="34" charset="-122"/>
                <a:cs typeface="Mukta Light" pitchFamily="34" charset="-120"/>
              </a:rPr>
              <a:t>1.Amber Agarwal (Team Leader)</a:t>
            </a:r>
            <a:endParaRPr lang="en-US" sz="1600" dirty="0"/>
          </a:p>
        </p:txBody>
      </p:sp>
      <p:sp>
        <p:nvSpPr>
          <p:cNvPr id="9" name="Text 6"/>
          <p:cNvSpPr/>
          <p:nvPr/>
        </p:nvSpPr>
        <p:spPr>
          <a:xfrm>
            <a:off x="721043" y="6212086"/>
            <a:ext cx="7701915" cy="329565"/>
          </a:xfrm>
          <a:prstGeom prst="rect">
            <a:avLst/>
          </a:prstGeom>
          <a:noFill/>
          <a:ln/>
        </p:spPr>
        <p:txBody>
          <a:bodyPr wrap="none" lIns="0" tIns="0" rIns="0" bIns="0" rtlCol="0" anchor="t"/>
          <a:lstStyle/>
          <a:p>
            <a:pPr marL="0" indent="0">
              <a:lnSpc>
                <a:spcPts val="2550"/>
              </a:lnSpc>
              <a:buNone/>
            </a:pPr>
            <a:r>
              <a:rPr lang="en-US" sz="1600" dirty="0">
                <a:solidFill>
                  <a:srgbClr val="DAD8E9"/>
                </a:solidFill>
                <a:latin typeface="Mukta Light" pitchFamily="34" charset="0"/>
                <a:ea typeface="Mukta Light" pitchFamily="34" charset="-122"/>
                <a:cs typeface="Mukta Light" pitchFamily="34" charset="-120"/>
              </a:rPr>
              <a:t> 2.Radhika Maggo</a:t>
            </a:r>
            <a:endParaRPr lang="en-US" sz="1600" dirty="0"/>
          </a:p>
        </p:txBody>
      </p:sp>
      <p:sp>
        <p:nvSpPr>
          <p:cNvPr id="10" name="Text 7"/>
          <p:cNvSpPr/>
          <p:nvPr/>
        </p:nvSpPr>
        <p:spPr>
          <a:xfrm>
            <a:off x="721043" y="6773347"/>
            <a:ext cx="7701915" cy="329565"/>
          </a:xfrm>
          <a:prstGeom prst="rect">
            <a:avLst/>
          </a:prstGeom>
          <a:noFill/>
          <a:ln/>
        </p:spPr>
        <p:txBody>
          <a:bodyPr wrap="none" lIns="0" tIns="0" rIns="0" bIns="0" rtlCol="0" anchor="t"/>
          <a:lstStyle/>
          <a:p>
            <a:pPr marL="0" indent="0">
              <a:lnSpc>
                <a:spcPts val="2550"/>
              </a:lnSpc>
              <a:buNone/>
            </a:pPr>
            <a:r>
              <a:rPr lang="en-US" sz="1600" dirty="0">
                <a:solidFill>
                  <a:srgbClr val="DAD8E9"/>
                </a:solidFill>
                <a:latin typeface="Mukta Light" pitchFamily="34" charset="0"/>
                <a:ea typeface="Mukta Light" pitchFamily="34" charset="-122"/>
                <a:cs typeface="Mukta Light" pitchFamily="34" charset="-120"/>
              </a:rPr>
              <a:t> 3.Aditya Ojha </a:t>
            </a:r>
            <a:endParaRPr lang="en-US" sz="1600" dirty="0"/>
          </a:p>
        </p:txBody>
      </p:sp>
      <p:sp>
        <p:nvSpPr>
          <p:cNvPr id="11" name="Text 8"/>
          <p:cNvSpPr/>
          <p:nvPr/>
        </p:nvSpPr>
        <p:spPr>
          <a:xfrm>
            <a:off x="721043" y="7334607"/>
            <a:ext cx="7701915" cy="329565"/>
          </a:xfrm>
          <a:prstGeom prst="rect">
            <a:avLst/>
          </a:prstGeom>
          <a:noFill/>
          <a:ln/>
        </p:spPr>
        <p:txBody>
          <a:bodyPr wrap="none" lIns="0" tIns="0" rIns="0" bIns="0" rtlCol="0" anchor="t"/>
          <a:lstStyle/>
          <a:p>
            <a:pPr marL="0" indent="0">
              <a:lnSpc>
                <a:spcPts val="2550"/>
              </a:lnSpc>
              <a:buNone/>
            </a:pPr>
            <a:r>
              <a:rPr lang="en-US" sz="1600" dirty="0">
                <a:solidFill>
                  <a:srgbClr val="DAD8E9"/>
                </a:solidFill>
                <a:latin typeface="Mukta Light" pitchFamily="34" charset="0"/>
                <a:ea typeface="Mukta Light" pitchFamily="34" charset="-122"/>
                <a:cs typeface="Mukta Light" pitchFamily="34" charset="-120"/>
              </a:rPr>
              <a:t>4.Akshat Vishwakarma</a:t>
            </a: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83419" y="581144"/>
            <a:ext cx="7549753" cy="542449"/>
          </a:xfrm>
          <a:prstGeom prst="rect">
            <a:avLst/>
          </a:prstGeom>
          <a:noFill/>
          <a:ln/>
        </p:spPr>
        <p:txBody>
          <a:bodyPr wrap="none" lIns="0" tIns="0" rIns="0" bIns="0" rtlCol="0" anchor="t"/>
          <a:lstStyle/>
          <a:p>
            <a:pPr marL="0" indent="0">
              <a:lnSpc>
                <a:spcPts val="4250"/>
              </a:lnSpc>
              <a:buNone/>
            </a:pPr>
            <a:r>
              <a:rPr lang="en-US" sz="3400" dirty="0">
                <a:solidFill>
                  <a:srgbClr val="C6BFEE"/>
                </a:solidFill>
                <a:latin typeface="Prompt Medium" pitchFamily="34" charset="0"/>
                <a:ea typeface="Prompt Medium" pitchFamily="34" charset="-122"/>
                <a:cs typeface="Prompt Medium" pitchFamily="34" charset="-120"/>
              </a:rPr>
              <a:t>Best Practices and Troubleshooting</a:t>
            </a:r>
            <a:endParaRPr lang="en-US" sz="3400" dirty="0"/>
          </a:p>
        </p:txBody>
      </p:sp>
      <p:sp>
        <p:nvSpPr>
          <p:cNvPr id="4" name="Text 1"/>
          <p:cNvSpPr/>
          <p:nvPr/>
        </p:nvSpPr>
        <p:spPr>
          <a:xfrm>
            <a:off x="683419" y="1514118"/>
            <a:ext cx="7777163" cy="644366"/>
          </a:xfrm>
          <a:prstGeom prst="rect">
            <a:avLst/>
          </a:prstGeom>
          <a:noFill/>
          <a:ln/>
        </p:spPr>
        <p:txBody>
          <a:bodyPr wrap="none" lIns="0" tIns="0" rIns="0" bIns="0" rtlCol="0" anchor="t"/>
          <a:lstStyle/>
          <a:p>
            <a:pPr marL="0" indent="0" algn="ctr">
              <a:lnSpc>
                <a:spcPts val="5050"/>
              </a:lnSpc>
              <a:buNone/>
            </a:pPr>
            <a:r>
              <a:rPr lang="en-US" sz="5050" dirty="0">
                <a:solidFill>
                  <a:srgbClr val="DAD8E9"/>
                </a:solidFill>
                <a:latin typeface="Prompt Medium" pitchFamily="34" charset="0"/>
                <a:ea typeface="Prompt Medium" pitchFamily="34" charset="-122"/>
                <a:cs typeface="Prompt Medium" pitchFamily="34" charset="-120"/>
              </a:rPr>
              <a:t>1</a:t>
            </a:r>
            <a:endParaRPr lang="en-US" sz="5050" dirty="0"/>
          </a:p>
        </p:txBody>
      </p:sp>
      <p:sp>
        <p:nvSpPr>
          <p:cNvPr id="5" name="Text 2"/>
          <p:cNvSpPr/>
          <p:nvPr/>
        </p:nvSpPr>
        <p:spPr>
          <a:xfrm>
            <a:off x="3394472" y="2402562"/>
            <a:ext cx="2355056" cy="271105"/>
          </a:xfrm>
          <a:prstGeom prst="rect">
            <a:avLst/>
          </a:prstGeom>
          <a:noFill/>
          <a:ln/>
        </p:spPr>
        <p:txBody>
          <a:bodyPr wrap="none" lIns="0" tIns="0" rIns="0" bIns="0" rtlCol="0" anchor="t"/>
          <a:lstStyle/>
          <a:p>
            <a:pPr marL="0" indent="0" algn="ctr">
              <a:lnSpc>
                <a:spcPts val="2100"/>
              </a:lnSpc>
              <a:buNone/>
            </a:pPr>
            <a:r>
              <a:rPr lang="en-US" sz="1700" dirty="0">
                <a:solidFill>
                  <a:srgbClr val="DAD8E9"/>
                </a:solidFill>
                <a:latin typeface="Prompt Medium" pitchFamily="34" charset="0"/>
                <a:ea typeface="Prompt Medium" pitchFamily="34" charset="-122"/>
                <a:cs typeface="Prompt Medium" pitchFamily="34" charset="-120"/>
              </a:rPr>
              <a:t>Optimize Performance</a:t>
            </a:r>
            <a:endParaRPr lang="en-US" sz="1700" dirty="0"/>
          </a:p>
        </p:txBody>
      </p:sp>
      <p:sp>
        <p:nvSpPr>
          <p:cNvPr id="6" name="Text 3"/>
          <p:cNvSpPr/>
          <p:nvPr/>
        </p:nvSpPr>
        <p:spPr>
          <a:xfrm>
            <a:off x="683419" y="2790825"/>
            <a:ext cx="7777163" cy="312420"/>
          </a:xfrm>
          <a:prstGeom prst="rect">
            <a:avLst/>
          </a:prstGeom>
          <a:noFill/>
          <a:ln/>
        </p:spPr>
        <p:txBody>
          <a:bodyPr wrap="none" lIns="0" tIns="0" rIns="0" bIns="0" rtlCol="0" anchor="t"/>
          <a:lstStyle/>
          <a:p>
            <a:pPr marL="0" indent="0" algn="ctr">
              <a:lnSpc>
                <a:spcPts val="2450"/>
              </a:lnSpc>
              <a:buNone/>
            </a:pPr>
            <a:r>
              <a:rPr lang="en-US" sz="1500" dirty="0">
                <a:solidFill>
                  <a:srgbClr val="DAD8E9"/>
                </a:solidFill>
                <a:latin typeface="Mukta Light" pitchFamily="34" charset="0"/>
                <a:ea typeface="Mukta Light" pitchFamily="34" charset="-122"/>
                <a:cs typeface="Mukta Light" pitchFamily="34" charset="-120"/>
              </a:rPr>
              <a:t>Ensure sufficient VM resources and network bandwidth for optimal Grafana performance.</a:t>
            </a:r>
            <a:endParaRPr lang="en-US" sz="1500" dirty="0"/>
          </a:p>
        </p:txBody>
      </p:sp>
      <p:sp>
        <p:nvSpPr>
          <p:cNvPr id="7" name="Text 4"/>
          <p:cNvSpPr/>
          <p:nvPr/>
        </p:nvSpPr>
        <p:spPr>
          <a:xfrm>
            <a:off x="683419" y="3786664"/>
            <a:ext cx="7777163" cy="644366"/>
          </a:xfrm>
          <a:prstGeom prst="rect">
            <a:avLst/>
          </a:prstGeom>
          <a:noFill/>
          <a:ln/>
        </p:spPr>
        <p:txBody>
          <a:bodyPr wrap="none" lIns="0" tIns="0" rIns="0" bIns="0" rtlCol="0" anchor="t"/>
          <a:lstStyle/>
          <a:p>
            <a:pPr marL="0" indent="0" algn="ctr">
              <a:lnSpc>
                <a:spcPts val="5050"/>
              </a:lnSpc>
              <a:buNone/>
            </a:pPr>
            <a:r>
              <a:rPr lang="en-US" sz="5050" dirty="0">
                <a:solidFill>
                  <a:srgbClr val="DAD8E9"/>
                </a:solidFill>
                <a:latin typeface="Prompt Medium" pitchFamily="34" charset="0"/>
                <a:ea typeface="Prompt Medium" pitchFamily="34" charset="-122"/>
                <a:cs typeface="Prompt Medium" pitchFamily="34" charset="-120"/>
              </a:rPr>
              <a:t>2</a:t>
            </a:r>
            <a:endParaRPr lang="en-US" sz="5050" dirty="0"/>
          </a:p>
        </p:txBody>
      </p:sp>
      <p:sp>
        <p:nvSpPr>
          <p:cNvPr id="8" name="Text 5"/>
          <p:cNvSpPr/>
          <p:nvPr/>
        </p:nvSpPr>
        <p:spPr>
          <a:xfrm>
            <a:off x="3357205" y="4675108"/>
            <a:ext cx="2429470" cy="271105"/>
          </a:xfrm>
          <a:prstGeom prst="rect">
            <a:avLst/>
          </a:prstGeom>
          <a:noFill/>
          <a:ln/>
        </p:spPr>
        <p:txBody>
          <a:bodyPr wrap="none" lIns="0" tIns="0" rIns="0" bIns="0" rtlCol="0" anchor="t"/>
          <a:lstStyle/>
          <a:p>
            <a:pPr marL="0" indent="0" algn="ctr">
              <a:lnSpc>
                <a:spcPts val="2100"/>
              </a:lnSpc>
              <a:buNone/>
            </a:pPr>
            <a:r>
              <a:rPr lang="en-US" sz="1700" dirty="0">
                <a:solidFill>
                  <a:srgbClr val="DAD8E9"/>
                </a:solidFill>
                <a:latin typeface="Prompt Medium" pitchFamily="34" charset="0"/>
                <a:ea typeface="Prompt Medium" pitchFamily="34" charset="-122"/>
                <a:cs typeface="Prompt Medium" pitchFamily="34" charset="-120"/>
              </a:rPr>
              <a:t>Security Best Practices</a:t>
            </a:r>
            <a:endParaRPr lang="en-US" sz="1700" dirty="0"/>
          </a:p>
        </p:txBody>
      </p:sp>
      <p:sp>
        <p:nvSpPr>
          <p:cNvPr id="9" name="Text 6"/>
          <p:cNvSpPr/>
          <p:nvPr/>
        </p:nvSpPr>
        <p:spPr>
          <a:xfrm>
            <a:off x="683419" y="5063371"/>
            <a:ext cx="7777163" cy="312420"/>
          </a:xfrm>
          <a:prstGeom prst="rect">
            <a:avLst/>
          </a:prstGeom>
          <a:noFill/>
          <a:ln/>
        </p:spPr>
        <p:txBody>
          <a:bodyPr wrap="none" lIns="0" tIns="0" rIns="0" bIns="0" rtlCol="0" anchor="t"/>
          <a:lstStyle/>
          <a:p>
            <a:pPr marL="0" indent="0" algn="ctr">
              <a:lnSpc>
                <a:spcPts val="2450"/>
              </a:lnSpc>
              <a:buNone/>
            </a:pPr>
            <a:r>
              <a:rPr lang="en-US" sz="1500" dirty="0">
                <a:solidFill>
                  <a:srgbClr val="DAD8E9"/>
                </a:solidFill>
                <a:latin typeface="Mukta Light" pitchFamily="34" charset="0"/>
                <a:ea typeface="Mukta Light" pitchFamily="34" charset="-122"/>
                <a:cs typeface="Mukta Light" pitchFamily="34" charset="-120"/>
              </a:rPr>
              <a:t>Adhere to security principles to protect sensitive data and prevent unauthorized access.</a:t>
            </a:r>
            <a:endParaRPr lang="en-US" sz="1500" dirty="0"/>
          </a:p>
        </p:txBody>
      </p:sp>
      <p:sp>
        <p:nvSpPr>
          <p:cNvPr id="10" name="Text 7"/>
          <p:cNvSpPr/>
          <p:nvPr/>
        </p:nvSpPr>
        <p:spPr>
          <a:xfrm>
            <a:off x="683419" y="6059210"/>
            <a:ext cx="7777163" cy="644366"/>
          </a:xfrm>
          <a:prstGeom prst="rect">
            <a:avLst/>
          </a:prstGeom>
          <a:noFill/>
          <a:ln/>
        </p:spPr>
        <p:txBody>
          <a:bodyPr wrap="none" lIns="0" tIns="0" rIns="0" bIns="0" rtlCol="0" anchor="t"/>
          <a:lstStyle/>
          <a:p>
            <a:pPr marL="0" indent="0" algn="ctr">
              <a:lnSpc>
                <a:spcPts val="5050"/>
              </a:lnSpc>
              <a:buNone/>
            </a:pPr>
            <a:r>
              <a:rPr lang="en-US" sz="5050" dirty="0">
                <a:solidFill>
                  <a:srgbClr val="DAD8E9"/>
                </a:solidFill>
                <a:latin typeface="Prompt Medium" pitchFamily="34" charset="0"/>
                <a:ea typeface="Prompt Medium" pitchFamily="34" charset="-122"/>
                <a:cs typeface="Prompt Medium" pitchFamily="34" charset="-120"/>
              </a:rPr>
              <a:t>3</a:t>
            </a:r>
            <a:endParaRPr lang="en-US" sz="5050" dirty="0"/>
          </a:p>
        </p:txBody>
      </p:sp>
      <p:sp>
        <p:nvSpPr>
          <p:cNvPr id="11" name="Text 8"/>
          <p:cNvSpPr/>
          <p:nvPr/>
        </p:nvSpPr>
        <p:spPr>
          <a:xfrm>
            <a:off x="3487222" y="6947654"/>
            <a:ext cx="2169557" cy="271105"/>
          </a:xfrm>
          <a:prstGeom prst="rect">
            <a:avLst/>
          </a:prstGeom>
          <a:noFill/>
          <a:ln/>
        </p:spPr>
        <p:txBody>
          <a:bodyPr wrap="none" lIns="0" tIns="0" rIns="0" bIns="0" rtlCol="0" anchor="t"/>
          <a:lstStyle/>
          <a:p>
            <a:pPr marL="0" indent="0" algn="ctr">
              <a:lnSpc>
                <a:spcPts val="2100"/>
              </a:lnSpc>
              <a:buNone/>
            </a:pPr>
            <a:r>
              <a:rPr lang="en-US" sz="1700" dirty="0">
                <a:solidFill>
                  <a:srgbClr val="DAD8E9"/>
                </a:solidFill>
                <a:latin typeface="Prompt Medium" pitchFamily="34" charset="0"/>
                <a:ea typeface="Prompt Medium" pitchFamily="34" charset="-122"/>
                <a:cs typeface="Prompt Medium" pitchFamily="34" charset="-120"/>
              </a:rPr>
              <a:t>Documentation</a:t>
            </a:r>
            <a:endParaRPr lang="en-US" sz="1700" dirty="0"/>
          </a:p>
        </p:txBody>
      </p:sp>
      <p:sp>
        <p:nvSpPr>
          <p:cNvPr id="12" name="Text 9"/>
          <p:cNvSpPr/>
          <p:nvPr/>
        </p:nvSpPr>
        <p:spPr>
          <a:xfrm>
            <a:off x="683419" y="7335917"/>
            <a:ext cx="7777163" cy="312420"/>
          </a:xfrm>
          <a:prstGeom prst="rect">
            <a:avLst/>
          </a:prstGeom>
          <a:noFill/>
          <a:ln/>
        </p:spPr>
        <p:txBody>
          <a:bodyPr wrap="none" lIns="0" tIns="0" rIns="0" bIns="0" rtlCol="0" anchor="t"/>
          <a:lstStyle/>
          <a:p>
            <a:pPr marL="0" indent="0" algn="ctr">
              <a:lnSpc>
                <a:spcPts val="2450"/>
              </a:lnSpc>
              <a:buNone/>
            </a:pPr>
            <a:r>
              <a:rPr lang="en-US" sz="1500" dirty="0">
                <a:solidFill>
                  <a:srgbClr val="DAD8E9"/>
                </a:solidFill>
                <a:latin typeface="Mukta Light" pitchFamily="34" charset="0"/>
                <a:ea typeface="Mukta Light" pitchFamily="34" charset="-122"/>
                <a:cs typeface="Mukta Light" pitchFamily="34" charset="-120"/>
              </a:rPr>
              <a:t>Document configuration settings and deployment procedures for future reference.</a:t>
            </a:r>
            <a:endParaRPr lang="en-US" sz="15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81063" y="2432209"/>
            <a:ext cx="5594747" cy="699254"/>
          </a:xfrm>
          <a:prstGeom prst="rect">
            <a:avLst/>
          </a:prstGeom>
          <a:noFill/>
          <a:ln/>
        </p:spPr>
        <p:txBody>
          <a:bodyPr wrap="none" lIns="0" tIns="0" rIns="0" bIns="0" rtlCol="0" anchor="t"/>
          <a:lstStyle/>
          <a:p>
            <a:pPr marL="0" indent="0">
              <a:lnSpc>
                <a:spcPts val="5500"/>
              </a:lnSpc>
              <a:buNone/>
            </a:pPr>
            <a:r>
              <a:rPr lang="en-US" sz="4400" dirty="0">
                <a:solidFill>
                  <a:srgbClr val="C6BFEE"/>
                </a:solidFill>
                <a:latin typeface="Prompt Medium" pitchFamily="34" charset="0"/>
                <a:ea typeface="Prompt Medium" pitchFamily="34" charset="-122"/>
                <a:cs typeface="Prompt Medium" pitchFamily="34" charset="-120"/>
              </a:rPr>
              <a:t>Installation Methods</a:t>
            </a:r>
            <a:endParaRPr lang="en-US" sz="4400" dirty="0"/>
          </a:p>
        </p:txBody>
      </p:sp>
      <p:sp>
        <p:nvSpPr>
          <p:cNvPr id="3" name="Text 1"/>
          <p:cNvSpPr/>
          <p:nvPr/>
        </p:nvSpPr>
        <p:spPr>
          <a:xfrm>
            <a:off x="881063" y="3760708"/>
            <a:ext cx="2907030" cy="349687"/>
          </a:xfrm>
          <a:prstGeom prst="rect">
            <a:avLst/>
          </a:prstGeom>
          <a:noFill/>
          <a:ln/>
        </p:spPr>
        <p:txBody>
          <a:bodyPr wrap="none" lIns="0" tIns="0" rIns="0" bIns="0" rtlCol="0" anchor="t"/>
          <a:lstStyle/>
          <a:p>
            <a:pPr marL="0" indent="0">
              <a:lnSpc>
                <a:spcPts val="2750"/>
              </a:lnSpc>
              <a:buNone/>
            </a:pPr>
            <a:r>
              <a:rPr lang="en-US" sz="2200" dirty="0">
                <a:solidFill>
                  <a:srgbClr val="C6BFEE"/>
                </a:solidFill>
                <a:latin typeface="Prompt Medium" pitchFamily="34" charset="0"/>
                <a:ea typeface="Prompt Medium" pitchFamily="34" charset="-122"/>
                <a:cs typeface="Prompt Medium" pitchFamily="34" charset="-120"/>
              </a:rPr>
              <a:t>Grafana on Azure VM</a:t>
            </a:r>
            <a:endParaRPr lang="en-US" sz="2200" dirty="0"/>
          </a:p>
        </p:txBody>
      </p:sp>
      <p:sp>
        <p:nvSpPr>
          <p:cNvPr id="4" name="Text 2"/>
          <p:cNvSpPr/>
          <p:nvPr/>
        </p:nvSpPr>
        <p:spPr>
          <a:xfrm>
            <a:off x="881063" y="4362093"/>
            <a:ext cx="6127075" cy="805815"/>
          </a:xfrm>
          <a:prstGeom prst="rect">
            <a:avLst/>
          </a:prstGeom>
          <a:noFill/>
          <a:ln/>
        </p:spPr>
        <p:txBody>
          <a:bodyPr wrap="square" lIns="0" tIns="0" rIns="0" bIns="0" rtlCol="0" anchor="t"/>
          <a:lstStyle/>
          <a:p>
            <a:pPr marL="0" indent="0">
              <a:lnSpc>
                <a:spcPts val="3150"/>
              </a:lnSpc>
              <a:buNone/>
            </a:pPr>
            <a:r>
              <a:rPr lang="en-US" sz="1950" dirty="0">
                <a:solidFill>
                  <a:srgbClr val="DAD8E9"/>
                </a:solidFill>
                <a:latin typeface="Mukta Light" pitchFamily="34" charset="0"/>
                <a:ea typeface="Mukta Light" pitchFamily="34" charset="-122"/>
                <a:cs typeface="Mukta Light" pitchFamily="34" charset="-120"/>
              </a:rPr>
              <a:t>Install Grafana directly on an Azure VM, providing full control over its configuration and resources.</a:t>
            </a:r>
            <a:endParaRPr lang="en-US" sz="1950" dirty="0"/>
          </a:p>
        </p:txBody>
      </p:sp>
      <p:sp>
        <p:nvSpPr>
          <p:cNvPr id="5" name="Text 3"/>
          <p:cNvSpPr/>
          <p:nvPr/>
        </p:nvSpPr>
        <p:spPr>
          <a:xfrm>
            <a:off x="7629882" y="3760708"/>
            <a:ext cx="2797373" cy="349687"/>
          </a:xfrm>
          <a:prstGeom prst="rect">
            <a:avLst/>
          </a:prstGeom>
          <a:noFill/>
          <a:ln/>
        </p:spPr>
        <p:txBody>
          <a:bodyPr wrap="none" lIns="0" tIns="0" rIns="0" bIns="0" rtlCol="0" anchor="t"/>
          <a:lstStyle/>
          <a:p>
            <a:pPr marL="0" indent="0">
              <a:lnSpc>
                <a:spcPts val="2750"/>
              </a:lnSpc>
              <a:buNone/>
            </a:pPr>
            <a:r>
              <a:rPr lang="en-US" sz="2200" dirty="0">
                <a:solidFill>
                  <a:srgbClr val="C6BFEE"/>
                </a:solidFill>
                <a:latin typeface="Prompt Medium" pitchFamily="34" charset="0"/>
                <a:ea typeface="Prompt Medium" pitchFamily="34" charset="-122"/>
                <a:cs typeface="Prompt Medium" pitchFamily="34" charset="-120"/>
              </a:rPr>
              <a:t>External Grafana</a:t>
            </a:r>
            <a:endParaRPr lang="en-US" sz="2200" dirty="0"/>
          </a:p>
        </p:txBody>
      </p:sp>
      <p:sp>
        <p:nvSpPr>
          <p:cNvPr id="6" name="Text 4"/>
          <p:cNvSpPr/>
          <p:nvPr/>
        </p:nvSpPr>
        <p:spPr>
          <a:xfrm>
            <a:off x="7629882" y="4362093"/>
            <a:ext cx="6127075" cy="1208723"/>
          </a:xfrm>
          <a:prstGeom prst="rect">
            <a:avLst/>
          </a:prstGeom>
          <a:noFill/>
          <a:ln/>
        </p:spPr>
        <p:txBody>
          <a:bodyPr wrap="square" lIns="0" tIns="0" rIns="0" bIns="0" rtlCol="0" anchor="t"/>
          <a:lstStyle/>
          <a:p>
            <a:pPr marL="0" indent="0">
              <a:lnSpc>
                <a:spcPts val="3150"/>
              </a:lnSpc>
              <a:buNone/>
            </a:pPr>
            <a:r>
              <a:rPr lang="en-US" sz="1950" dirty="0">
                <a:solidFill>
                  <a:srgbClr val="DAD8E9"/>
                </a:solidFill>
                <a:latin typeface="Mukta Light" pitchFamily="34" charset="0"/>
                <a:ea typeface="Mukta Light" pitchFamily="34" charset="-122"/>
                <a:cs typeface="Mukta Light" pitchFamily="34" charset="-120"/>
              </a:rPr>
              <a:t>Connect to an existing Grafana instance hosted externally, leveraging its pre-configured features and centralized access.</a:t>
            </a:r>
            <a:endParaRPr lang="en-US" sz="19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81063" y="1309807"/>
            <a:ext cx="7381875" cy="1398508"/>
          </a:xfrm>
          <a:prstGeom prst="rect">
            <a:avLst/>
          </a:prstGeom>
          <a:noFill/>
          <a:ln/>
        </p:spPr>
        <p:txBody>
          <a:bodyPr wrap="square" lIns="0" tIns="0" rIns="0" bIns="0" rtlCol="0" anchor="t"/>
          <a:lstStyle/>
          <a:p>
            <a:pPr marL="0" indent="0">
              <a:lnSpc>
                <a:spcPts val="5500"/>
              </a:lnSpc>
              <a:buNone/>
            </a:pPr>
            <a:r>
              <a:rPr lang="en-US" sz="4400" dirty="0">
                <a:solidFill>
                  <a:srgbClr val="C6BFEE"/>
                </a:solidFill>
                <a:latin typeface="Prompt Medium" pitchFamily="34" charset="0"/>
                <a:ea typeface="Prompt Medium" pitchFamily="34" charset="-122"/>
                <a:cs typeface="Prompt Medium" pitchFamily="34" charset="-120"/>
              </a:rPr>
              <a:t>Installing Grafana on the VM</a:t>
            </a:r>
            <a:endParaRPr lang="en-US" sz="4400" dirty="0"/>
          </a:p>
        </p:txBody>
      </p:sp>
      <p:sp>
        <p:nvSpPr>
          <p:cNvPr id="4" name="Shape 1"/>
          <p:cNvSpPr/>
          <p:nvPr/>
        </p:nvSpPr>
        <p:spPr>
          <a:xfrm>
            <a:off x="881063" y="3368993"/>
            <a:ext cx="566380" cy="566380"/>
          </a:xfrm>
          <a:prstGeom prst="roundRect">
            <a:avLst>
              <a:gd name="adj" fmla="val 18670"/>
            </a:avLst>
          </a:prstGeom>
          <a:solidFill>
            <a:srgbClr val="542C49"/>
          </a:solidFill>
          <a:ln w="15240">
            <a:solidFill>
              <a:srgbClr val="6D4562"/>
            </a:solidFill>
            <a:prstDash val="solid"/>
          </a:ln>
        </p:spPr>
      </p:sp>
      <p:sp>
        <p:nvSpPr>
          <p:cNvPr id="5" name="Text 2"/>
          <p:cNvSpPr/>
          <p:nvPr/>
        </p:nvSpPr>
        <p:spPr>
          <a:xfrm>
            <a:off x="1101447" y="3484364"/>
            <a:ext cx="125611" cy="335637"/>
          </a:xfrm>
          <a:prstGeom prst="rect">
            <a:avLst/>
          </a:prstGeom>
          <a:noFill/>
          <a:ln/>
        </p:spPr>
        <p:txBody>
          <a:bodyPr wrap="none" lIns="0" tIns="0" rIns="0" bIns="0" rtlCol="0" anchor="t"/>
          <a:lstStyle/>
          <a:p>
            <a:pPr marL="0" indent="0" algn="ctr">
              <a:lnSpc>
                <a:spcPts val="2600"/>
              </a:lnSpc>
              <a:buNone/>
            </a:pPr>
            <a:r>
              <a:rPr lang="en-US" sz="2600" dirty="0">
                <a:solidFill>
                  <a:srgbClr val="DAD8E9"/>
                </a:solidFill>
                <a:latin typeface="Prompt Medium" pitchFamily="34" charset="0"/>
                <a:ea typeface="Prompt Medium" pitchFamily="34" charset="-122"/>
                <a:cs typeface="Prompt Medium" pitchFamily="34" charset="-120"/>
              </a:rPr>
              <a:t>1</a:t>
            </a:r>
            <a:endParaRPr lang="en-US" sz="2600" dirty="0"/>
          </a:p>
        </p:txBody>
      </p:sp>
      <p:sp>
        <p:nvSpPr>
          <p:cNvPr id="6" name="Text 3"/>
          <p:cNvSpPr/>
          <p:nvPr/>
        </p:nvSpPr>
        <p:spPr>
          <a:xfrm>
            <a:off x="1699141" y="3368993"/>
            <a:ext cx="2747010" cy="349687"/>
          </a:xfrm>
          <a:prstGeom prst="rect">
            <a:avLst/>
          </a:prstGeom>
          <a:noFill/>
          <a:ln/>
        </p:spPr>
        <p:txBody>
          <a:bodyPr wrap="none" lIns="0" tIns="0" rIns="0" bIns="0" rtlCol="0" anchor="t"/>
          <a:lstStyle/>
          <a:p>
            <a:pPr marL="0" indent="0">
              <a:lnSpc>
                <a:spcPts val="2750"/>
              </a:lnSpc>
              <a:buNone/>
            </a:pPr>
            <a:r>
              <a:rPr lang="en-US" sz="2200" dirty="0">
                <a:solidFill>
                  <a:srgbClr val="DAD8E9"/>
                </a:solidFill>
                <a:latin typeface="Prompt Medium" pitchFamily="34" charset="0"/>
                <a:ea typeface="Prompt Medium" pitchFamily="34" charset="-122"/>
                <a:cs typeface="Prompt Medium" pitchFamily="34" charset="-120"/>
              </a:rPr>
              <a:t>1. Choose a VM</a:t>
            </a:r>
            <a:endParaRPr lang="en-US" sz="2200" dirty="0"/>
          </a:p>
        </p:txBody>
      </p:sp>
      <p:sp>
        <p:nvSpPr>
          <p:cNvPr id="7" name="Text 4"/>
          <p:cNvSpPr/>
          <p:nvPr/>
        </p:nvSpPr>
        <p:spPr>
          <a:xfrm>
            <a:off x="1699141" y="3869650"/>
            <a:ext cx="2747010" cy="1208723"/>
          </a:xfrm>
          <a:prstGeom prst="rect">
            <a:avLst/>
          </a:prstGeom>
          <a:noFill/>
          <a:ln/>
        </p:spPr>
        <p:txBody>
          <a:bodyPr wrap="square" lIns="0" tIns="0" rIns="0" bIns="0" rtlCol="0" anchor="t"/>
          <a:lstStyle/>
          <a:p>
            <a:pPr marL="0" indent="0">
              <a:lnSpc>
                <a:spcPts val="3150"/>
              </a:lnSpc>
              <a:buNone/>
            </a:pPr>
            <a:r>
              <a:rPr lang="en-US" sz="1950" dirty="0">
                <a:solidFill>
                  <a:srgbClr val="DAD8E9"/>
                </a:solidFill>
                <a:latin typeface="Mukta Light" pitchFamily="34" charset="0"/>
                <a:ea typeface="Mukta Light" pitchFamily="34" charset="-122"/>
                <a:cs typeface="Mukta Light" pitchFamily="34" charset="-120"/>
              </a:rPr>
              <a:t>Select a VM type and size suitable for your Grafana needs.</a:t>
            </a:r>
            <a:endParaRPr lang="en-US" sz="1950" dirty="0"/>
          </a:p>
        </p:txBody>
      </p:sp>
      <p:sp>
        <p:nvSpPr>
          <p:cNvPr id="8" name="Shape 5"/>
          <p:cNvSpPr/>
          <p:nvPr/>
        </p:nvSpPr>
        <p:spPr>
          <a:xfrm>
            <a:off x="4697849" y="3368993"/>
            <a:ext cx="566380" cy="566380"/>
          </a:xfrm>
          <a:prstGeom prst="roundRect">
            <a:avLst>
              <a:gd name="adj" fmla="val 18670"/>
            </a:avLst>
          </a:prstGeom>
          <a:solidFill>
            <a:srgbClr val="542C49"/>
          </a:solidFill>
          <a:ln w="15240">
            <a:solidFill>
              <a:srgbClr val="6D4562"/>
            </a:solidFill>
            <a:prstDash val="solid"/>
          </a:ln>
        </p:spPr>
      </p:sp>
      <p:sp>
        <p:nvSpPr>
          <p:cNvPr id="9" name="Text 6"/>
          <p:cNvSpPr/>
          <p:nvPr/>
        </p:nvSpPr>
        <p:spPr>
          <a:xfrm>
            <a:off x="4882753" y="3484364"/>
            <a:ext cx="196453" cy="335637"/>
          </a:xfrm>
          <a:prstGeom prst="rect">
            <a:avLst/>
          </a:prstGeom>
          <a:noFill/>
          <a:ln/>
        </p:spPr>
        <p:txBody>
          <a:bodyPr wrap="none" lIns="0" tIns="0" rIns="0" bIns="0" rtlCol="0" anchor="t"/>
          <a:lstStyle/>
          <a:p>
            <a:pPr marL="0" indent="0" algn="ctr">
              <a:lnSpc>
                <a:spcPts val="2600"/>
              </a:lnSpc>
              <a:buNone/>
            </a:pPr>
            <a:r>
              <a:rPr lang="en-US" sz="2600" dirty="0">
                <a:solidFill>
                  <a:srgbClr val="DAD8E9"/>
                </a:solidFill>
                <a:latin typeface="Prompt Medium" pitchFamily="34" charset="0"/>
                <a:ea typeface="Prompt Medium" pitchFamily="34" charset="-122"/>
                <a:cs typeface="Prompt Medium" pitchFamily="34" charset="-120"/>
              </a:rPr>
              <a:t>2</a:t>
            </a:r>
            <a:endParaRPr lang="en-US" sz="2600" dirty="0"/>
          </a:p>
        </p:txBody>
      </p:sp>
      <p:sp>
        <p:nvSpPr>
          <p:cNvPr id="10" name="Text 7"/>
          <p:cNvSpPr/>
          <p:nvPr/>
        </p:nvSpPr>
        <p:spPr>
          <a:xfrm>
            <a:off x="5515928" y="3368993"/>
            <a:ext cx="2747010" cy="349687"/>
          </a:xfrm>
          <a:prstGeom prst="rect">
            <a:avLst/>
          </a:prstGeom>
          <a:noFill/>
          <a:ln/>
        </p:spPr>
        <p:txBody>
          <a:bodyPr wrap="none" lIns="0" tIns="0" rIns="0" bIns="0" rtlCol="0" anchor="t"/>
          <a:lstStyle/>
          <a:p>
            <a:pPr marL="0" indent="0">
              <a:lnSpc>
                <a:spcPts val="2750"/>
              </a:lnSpc>
              <a:buNone/>
            </a:pPr>
            <a:r>
              <a:rPr lang="en-US" sz="2200" dirty="0">
                <a:solidFill>
                  <a:srgbClr val="DAD8E9"/>
                </a:solidFill>
                <a:latin typeface="Prompt Medium" pitchFamily="34" charset="0"/>
                <a:ea typeface="Prompt Medium" pitchFamily="34" charset="-122"/>
                <a:cs typeface="Prompt Medium" pitchFamily="34" charset="-120"/>
              </a:rPr>
              <a:t>2. Install OS</a:t>
            </a:r>
            <a:endParaRPr lang="en-US" sz="2200" dirty="0"/>
          </a:p>
        </p:txBody>
      </p:sp>
      <p:sp>
        <p:nvSpPr>
          <p:cNvPr id="11" name="Text 8"/>
          <p:cNvSpPr/>
          <p:nvPr/>
        </p:nvSpPr>
        <p:spPr>
          <a:xfrm>
            <a:off x="5515928" y="3869650"/>
            <a:ext cx="2747010" cy="1208723"/>
          </a:xfrm>
          <a:prstGeom prst="rect">
            <a:avLst/>
          </a:prstGeom>
          <a:noFill/>
          <a:ln/>
        </p:spPr>
        <p:txBody>
          <a:bodyPr wrap="square" lIns="0" tIns="0" rIns="0" bIns="0" rtlCol="0" anchor="t"/>
          <a:lstStyle/>
          <a:p>
            <a:pPr marL="0" indent="0">
              <a:lnSpc>
                <a:spcPts val="3150"/>
              </a:lnSpc>
              <a:buNone/>
            </a:pPr>
            <a:r>
              <a:rPr lang="en-US" sz="1950" dirty="0">
                <a:solidFill>
                  <a:srgbClr val="DAD8E9"/>
                </a:solidFill>
                <a:latin typeface="Mukta Light" pitchFamily="34" charset="0"/>
                <a:ea typeface="Mukta Light" pitchFamily="34" charset="-122"/>
                <a:cs typeface="Mukta Light" pitchFamily="34" charset="-120"/>
              </a:rPr>
              <a:t>Deploy the VM with a supported Linux distribution, like Ubuntu.</a:t>
            </a:r>
            <a:endParaRPr lang="en-US" sz="1950" dirty="0"/>
          </a:p>
        </p:txBody>
      </p:sp>
      <p:sp>
        <p:nvSpPr>
          <p:cNvPr id="12" name="Shape 9"/>
          <p:cNvSpPr/>
          <p:nvPr/>
        </p:nvSpPr>
        <p:spPr>
          <a:xfrm>
            <a:off x="881063" y="5613202"/>
            <a:ext cx="566380" cy="566380"/>
          </a:xfrm>
          <a:prstGeom prst="roundRect">
            <a:avLst>
              <a:gd name="adj" fmla="val 18670"/>
            </a:avLst>
          </a:prstGeom>
          <a:solidFill>
            <a:srgbClr val="542C49"/>
          </a:solidFill>
          <a:ln w="15240">
            <a:solidFill>
              <a:srgbClr val="6D4562"/>
            </a:solidFill>
            <a:prstDash val="solid"/>
          </a:ln>
        </p:spPr>
      </p:sp>
      <p:sp>
        <p:nvSpPr>
          <p:cNvPr id="13" name="Text 10"/>
          <p:cNvSpPr/>
          <p:nvPr/>
        </p:nvSpPr>
        <p:spPr>
          <a:xfrm>
            <a:off x="1066800" y="5728573"/>
            <a:ext cx="194786" cy="335637"/>
          </a:xfrm>
          <a:prstGeom prst="rect">
            <a:avLst/>
          </a:prstGeom>
          <a:noFill/>
          <a:ln/>
        </p:spPr>
        <p:txBody>
          <a:bodyPr wrap="none" lIns="0" tIns="0" rIns="0" bIns="0" rtlCol="0" anchor="t"/>
          <a:lstStyle/>
          <a:p>
            <a:pPr marL="0" indent="0" algn="ctr">
              <a:lnSpc>
                <a:spcPts val="2600"/>
              </a:lnSpc>
              <a:buNone/>
            </a:pPr>
            <a:r>
              <a:rPr lang="en-US" sz="2600" dirty="0">
                <a:solidFill>
                  <a:srgbClr val="DAD8E9"/>
                </a:solidFill>
                <a:latin typeface="Prompt Medium" pitchFamily="34" charset="0"/>
                <a:ea typeface="Prompt Medium" pitchFamily="34" charset="-122"/>
                <a:cs typeface="Prompt Medium" pitchFamily="34" charset="-120"/>
              </a:rPr>
              <a:t>3</a:t>
            </a:r>
            <a:endParaRPr lang="en-US" sz="2600" dirty="0"/>
          </a:p>
        </p:txBody>
      </p:sp>
      <p:sp>
        <p:nvSpPr>
          <p:cNvPr id="14" name="Text 11"/>
          <p:cNvSpPr/>
          <p:nvPr/>
        </p:nvSpPr>
        <p:spPr>
          <a:xfrm>
            <a:off x="1699141" y="5613202"/>
            <a:ext cx="2797373" cy="349687"/>
          </a:xfrm>
          <a:prstGeom prst="rect">
            <a:avLst/>
          </a:prstGeom>
          <a:noFill/>
          <a:ln/>
        </p:spPr>
        <p:txBody>
          <a:bodyPr wrap="none" lIns="0" tIns="0" rIns="0" bIns="0" rtlCol="0" anchor="t"/>
          <a:lstStyle/>
          <a:p>
            <a:pPr marL="0" indent="0">
              <a:lnSpc>
                <a:spcPts val="2750"/>
              </a:lnSpc>
              <a:buNone/>
            </a:pPr>
            <a:r>
              <a:rPr lang="en-US" sz="2200" dirty="0">
                <a:solidFill>
                  <a:srgbClr val="DAD8E9"/>
                </a:solidFill>
                <a:latin typeface="Prompt Medium" pitchFamily="34" charset="0"/>
                <a:ea typeface="Prompt Medium" pitchFamily="34" charset="-122"/>
                <a:cs typeface="Prompt Medium" pitchFamily="34" charset="-120"/>
              </a:rPr>
              <a:t>3. Install Grafana</a:t>
            </a:r>
            <a:endParaRPr lang="en-US" sz="2200" dirty="0"/>
          </a:p>
        </p:txBody>
      </p:sp>
      <p:sp>
        <p:nvSpPr>
          <p:cNvPr id="15" name="Text 12"/>
          <p:cNvSpPr/>
          <p:nvPr/>
        </p:nvSpPr>
        <p:spPr>
          <a:xfrm>
            <a:off x="1699141" y="6113859"/>
            <a:ext cx="6563797" cy="805815"/>
          </a:xfrm>
          <a:prstGeom prst="rect">
            <a:avLst/>
          </a:prstGeom>
          <a:noFill/>
          <a:ln/>
        </p:spPr>
        <p:txBody>
          <a:bodyPr wrap="square" lIns="0" tIns="0" rIns="0" bIns="0" rtlCol="0" anchor="t"/>
          <a:lstStyle/>
          <a:p>
            <a:pPr marL="0" indent="0">
              <a:lnSpc>
                <a:spcPts val="3150"/>
              </a:lnSpc>
              <a:buNone/>
            </a:pPr>
            <a:r>
              <a:rPr lang="en-US" sz="1950" dirty="0">
                <a:solidFill>
                  <a:srgbClr val="DAD8E9"/>
                </a:solidFill>
                <a:latin typeface="Mukta Light" pitchFamily="34" charset="0"/>
                <a:ea typeface="Mukta Light" pitchFamily="34" charset="-122"/>
                <a:cs typeface="Mukta Light" pitchFamily="34" charset="-120"/>
              </a:rPr>
              <a:t>Install Grafana using a package manager or by downloading the binaries.</a:t>
            </a:r>
            <a:endParaRPr lang="en-US" sz="19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67462" y="1207294"/>
            <a:ext cx="5594747" cy="699254"/>
          </a:xfrm>
          <a:prstGeom prst="rect">
            <a:avLst/>
          </a:prstGeom>
          <a:noFill/>
          <a:ln/>
        </p:spPr>
        <p:txBody>
          <a:bodyPr wrap="none" lIns="0" tIns="0" rIns="0" bIns="0" rtlCol="0" anchor="t"/>
          <a:lstStyle/>
          <a:p>
            <a:pPr marL="0" indent="0">
              <a:lnSpc>
                <a:spcPts val="5500"/>
              </a:lnSpc>
              <a:buNone/>
            </a:pPr>
            <a:r>
              <a:rPr lang="en-US" sz="4400" dirty="0">
                <a:solidFill>
                  <a:srgbClr val="C6BFEE"/>
                </a:solidFill>
                <a:latin typeface="Prompt Medium" pitchFamily="34" charset="0"/>
                <a:ea typeface="Prompt Medium" pitchFamily="34" charset="-122"/>
                <a:cs typeface="Prompt Medium" pitchFamily="34" charset="-120"/>
              </a:rPr>
              <a:t>Configuring Grafana</a:t>
            </a:r>
            <a:endParaRPr lang="en-US" sz="4400" dirty="0"/>
          </a:p>
        </p:txBody>
      </p:sp>
      <p:sp>
        <p:nvSpPr>
          <p:cNvPr id="4" name="Shape 1"/>
          <p:cNvSpPr/>
          <p:nvPr/>
        </p:nvSpPr>
        <p:spPr>
          <a:xfrm>
            <a:off x="6367462" y="2284095"/>
            <a:ext cx="3565088" cy="2646164"/>
          </a:xfrm>
          <a:prstGeom prst="roundRect">
            <a:avLst>
              <a:gd name="adj" fmla="val 3996"/>
            </a:avLst>
          </a:prstGeom>
          <a:solidFill>
            <a:srgbClr val="542C49"/>
          </a:solidFill>
          <a:ln w="15240">
            <a:solidFill>
              <a:srgbClr val="6D4562"/>
            </a:solidFill>
            <a:prstDash val="solid"/>
          </a:ln>
        </p:spPr>
      </p:sp>
      <p:sp>
        <p:nvSpPr>
          <p:cNvPr id="5" name="Text 2"/>
          <p:cNvSpPr/>
          <p:nvPr/>
        </p:nvSpPr>
        <p:spPr>
          <a:xfrm>
            <a:off x="6634401" y="2551033"/>
            <a:ext cx="2797373" cy="349687"/>
          </a:xfrm>
          <a:prstGeom prst="rect">
            <a:avLst/>
          </a:prstGeom>
          <a:noFill/>
          <a:ln/>
        </p:spPr>
        <p:txBody>
          <a:bodyPr wrap="none" lIns="0" tIns="0" rIns="0" bIns="0" rtlCol="0" anchor="t"/>
          <a:lstStyle/>
          <a:p>
            <a:pPr marL="0" indent="0">
              <a:lnSpc>
                <a:spcPts val="2750"/>
              </a:lnSpc>
              <a:buNone/>
            </a:pPr>
            <a:r>
              <a:rPr lang="en-US" sz="2200" dirty="0">
                <a:solidFill>
                  <a:srgbClr val="DAD8E9"/>
                </a:solidFill>
                <a:latin typeface="Prompt Medium" pitchFamily="34" charset="0"/>
                <a:ea typeface="Prompt Medium" pitchFamily="34" charset="-122"/>
                <a:cs typeface="Prompt Medium" pitchFamily="34" charset="-120"/>
              </a:rPr>
              <a:t>Access Settings</a:t>
            </a:r>
            <a:endParaRPr lang="en-US" sz="2200" dirty="0"/>
          </a:p>
        </p:txBody>
      </p:sp>
      <p:sp>
        <p:nvSpPr>
          <p:cNvPr id="6" name="Text 3"/>
          <p:cNvSpPr/>
          <p:nvPr/>
        </p:nvSpPr>
        <p:spPr>
          <a:xfrm>
            <a:off x="6634401" y="3051691"/>
            <a:ext cx="3031212" cy="1208723"/>
          </a:xfrm>
          <a:prstGeom prst="rect">
            <a:avLst/>
          </a:prstGeom>
          <a:noFill/>
          <a:ln/>
        </p:spPr>
        <p:txBody>
          <a:bodyPr wrap="square" lIns="0" tIns="0" rIns="0" bIns="0" rtlCol="0" anchor="t"/>
          <a:lstStyle/>
          <a:p>
            <a:pPr marL="0" indent="0">
              <a:lnSpc>
                <a:spcPts val="3150"/>
              </a:lnSpc>
              <a:buNone/>
            </a:pPr>
            <a:r>
              <a:rPr lang="en-US" sz="1950" dirty="0">
                <a:solidFill>
                  <a:srgbClr val="DAD8E9"/>
                </a:solidFill>
                <a:latin typeface="Mukta Light" pitchFamily="34" charset="0"/>
                <a:ea typeface="Mukta Light" pitchFamily="34" charset="-122"/>
                <a:cs typeface="Mukta Light" pitchFamily="34" charset="-120"/>
              </a:rPr>
              <a:t>Set up user authentication, data source connections, and notification preferences.</a:t>
            </a:r>
            <a:endParaRPr lang="en-US" sz="1950" dirty="0"/>
          </a:p>
        </p:txBody>
      </p:sp>
      <p:sp>
        <p:nvSpPr>
          <p:cNvPr id="7" name="Shape 4"/>
          <p:cNvSpPr/>
          <p:nvPr/>
        </p:nvSpPr>
        <p:spPr>
          <a:xfrm>
            <a:off x="10184249" y="2284095"/>
            <a:ext cx="3565088" cy="2646164"/>
          </a:xfrm>
          <a:prstGeom prst="roundRect">
            <a:avLst>
              <a:gd name="adj" fmla="val 3996"/>
            </a:avLst>
          </a:prstGeom>
          <a:solidFill>
            <a:srgbClr val="542C49"/>
          </a:solidFill>
          <a:ln w="15240">
            <a:solidFill>
              <a:srgbClr val="6D4562"/>
            </a:solidFill>
            <a:prstDash val="solid"/>
          </a:ln>
        </p:spPr>
      </p:sp>
      <p:sp>
        <p:nvSpPr>
          <p:cNvPr id="8" name="Text 5"/>
          <p:cNvSpPr/>
          <p:nvPr/>
        </p:nvSpPr>
        <p:spPr>
          <a:xfrm>
            <a:off x="10451187" y="2551033"/>
            <a:ext cx="2797373" cy="349687"/>
          </a:xfrm>
          <a:prstGeom prst="rect">
            <a:avLst/>
          </a:prstGeom>
          <a:noFill/>
          <a:ln/>
        </p:spPr>
        <p:txBody>
          <a:bodyPr wrap="none" lIns="0" tIns="0" rIns="0" bIns="0" rtlCol="0" anchor="t"/>
          <a:lstStyle/>
          <a:p>
            <a:pPr marL="0" indent="0">
              <a:lnSpc>
                <a:spcPts val="2750"/>
              </a:lnSpc>
              <a:buNone/>
            </a:pPr>
            <a:r>
              <a:rPr lang="en-US" sz="2200" dirty="0">
                <a:solidFill>
                  <a:srgbClr val="DAD8E9"/>
                </a:solidFill>
                <a:latin typeface="Prompt Medium" pitchFamily="34" charset="0"/>
                <a:ea typeface="Prompt Medium" pitchFamily="34" charset="-122"/>
                <a:cs typeface="Prompt Medium" pitchFamily="34" charset="-120"/>
              </a:rPr>
              <a:t>Define Dashboards</a:t>
            </a:r>
            <a:endParaRPr lang="en-US" sz="2200" dirty="0"/>
          </a:p>
        </p:txBody>
      </p:sp>
      <p:sp>
        <p:nvSpPr>
          <p:cNvPr id="9" name="Text 6"/>
          <p:cNvSpPr/>
          <p:nvPr/>
        </p:nvSpPr>
        <p:spPr>
          <a:xfrm>
            <a:off x="10451187" y="3051691"/>
            <a:ext cx="3031212" cy="1611630"/>
          </a:xfrm>
          <a:prstGeom prst="rect">
            <a:avLst/>
          </a:prstGeom>
          <a:noFill/>
          <a:ln/>
        </p:spPr>
        <p:txBody>
          <a:bodyPr wrap="square" lIns="0" tIns="0" rIns="0" bIns="0" rtlCol="0" anchor="t"/>
          <a:lstStyle/>
          <a:p>
            <a:pPr marL="0" indent="0">
              <a:lnSpc>
                <a:spcPts val="3150"/>
              </a:lnSpc>
              <a:buNone/>
            </a:pPr>
            <a:r>
              <a:rPr lang="en-US" sz="1950" dirty="0">
                <a:solidFill>
                  <a:srgbClr val="DAD8E9"/>
                </a:solidFill>
                <a:latin typeface="Mukta Light" pitchFamily="34" charset="0"/>
                <a:ea typeface="Mukta Light" pitchFamily="34" charset="-122"/>
                <a:cs typeface="Mukta Light" pitchFamily="34" charset="-120"/>
              </a:rPr>
              <a:t>Create dashboards with visualizations, widgets, and panels to display collected data.</a:t>
            </a:r>
            <a:endParaRPr lang="en-US" sz="1950" dirty="0"/>
          </a:p>
        </p:txBody>
      </p:sp>
      <p:sp>
        <p:nvSpPr>
          <p:cNvPr id="10" name="Shape 7"/>
          <p:cNvSpPr/>
          <p:nvPr/>
        </p:nvSpPr>
        <p:spPr>
          <a:xfrm>
            <a:off x="6367462" y="5181957"/>
            <a:ext cx="7381875" cy="1840349"/>
          </a:xfrm>
          <a:prstGeom prst="roundRect">
            <a:avLst>
              <a:gd name="adj" fmla="val 5746"/>
            </a:avLst>
          </a:prstGeom>
          <a:solidFill>
            <a:srgbClr val="542C49"/>
          </a:solidFill>
          <a:ln w="15240">
            <a:solidFill>
              <a:srgbClr val="6D4562"/>
            </a:solidFill>
            <a:prstDash val="solid"/>
          </a:ln>
        </p:spPr>
      </p:sp>
      <p:sp>
        <p:nvSpPr>
          <p:cNvPr id="11" name="Text 8"/>
          <p:cNvSpPr/>
          <p:nvPr/>
        </p:nvSpPr>
        <p:spPr>
          <a:xfrm>
            <a:off x="6634401" y="5448895"/>
            <a:ext cx="2797373" cy="349687"/>
          </a:xfrm>
          <a:prstGeom prst="rect">
            <a:avLst/>
          </a:prstGeom>
          <a:noFill/>
          <a:ln/>
        </p:spPr>
        <p:txBody>
          <a:bodyPr wrap="none" lIns="0" tIns="0" rIns="0" bIns="0" rtlCol="0" anchor="t"/>
          <a:lstStyle/>
          <a:p>
            <a:pPr marL="0" indent="0">
              <a:lnSpc>
                <a:spcPts val="2750"/>
              </a:lnSpc>
              <a:buNone/>
            </a:pPr>
            <a:r>
              <a:rPr lang="en-US" sz="2200" dirty="0">
                <a:solidFill>
                  <a:srgbClr val="DAD8E9"/>
                </a:solidFill>
                <a:latin typeface="Prompt Medium" pitchFamily="34" charset="0"/>
                <a:ea typeface="Prompt Medium" pitchFamily="34" charset="-122"/>
                <a:cs typeface="Prompt Medium" pitchFamily="34" charset="-120"/>
              </a:rPr>
              <a:t>Configure Plugins</a:t>
            </a:r>
            <a:endParaRPr lang="en-US" sz="2200" dirty="0"/>
          </a:p>
        </p:txBody>
      </p:sp>
      <p:sp>
        <p:nvSpPr>
          <p:cNvPr id="12" name="Text 9"/>
          <p:cNvSpPr/>
          <p:nvPr/>
        </p:nvSpPr>
        <p:spPr>
          <a:xfrm>
            <a:off x="6634401" y="5949553"/>
            <a:ext cx="6847999" cy="805815"/>
          </a:xfrm>
          <a:prstGeom prst="rect">
            <a:avLst/>
          </a:prstGeom>
          <a:noFill/>
          <a:ln/>
        </p:spPr>
        <p:txBody>
          <a:bodyPr wrap="square" lIns="0" tIns="0" rIns="0" bIns="0" rtlCol="0" anchor="t"/>
          <a:lstStyle/>
          <a:p>
            <a:pPr marL="0" indent="0">
              <a:lnSpc>
                <a:spcPts val="3150"/>
              </a:lnSpc>
              <a:buNone/>
            </a:pPr>
            <a:r>
              <a:rPr lang="en-US" sz="1950" dirty="0">
                <a:solidFill>
                  <a:srgbClr val="DAD8E9"/>
                </a:solidFill>
                <a:latin typeface="Mukta Light" pitchFamily="34" charset="0"/>
                <a:ea typeface="Mukta Light" pitchFamily="34" charset="-122"/>
                <a:cs typeface="Mukta Light" pitchFamily="34" charset="-120"/>
              </a:rPr>
              <a:t>Install and configure plugins to enhance functionality and data analysis.</a:t>
            </a:r>
            <a:endParaRPr lang="en-US" sz="19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6493" y="610672"/>
            <a:ext cx="6868358" cy="587335"/>
          </a:xfrm>
          <a:prstGeom prst="rect">
            <a:avLst/>
          </a:prstGeom>
          <a:noFill/>
          <a:ln/>
        </p:spPr>
        <p:txBody>
          <a:bodyPr wrap="none" lIns="0" tIns="0" rIns="0" bIns="0" rtlCol="0" anchor="t"/>
          <a:lstStyle/>
          <a:p>
            <a:pPr marL="0" indent="0">
              <a:lnSpc>
                <a:spcPts val="4600"/>
              </a:lnSpc>
              <a:buNone/>
            </a:pPr>
            <a:r>
              <a:rPr lang="en-US" sz="3700" dirty="0">
                <a:solidFill>
                  <a:srgbClr val="C6BFEE"/>
                </a:solidFill>
                <a:latin typeface="Prompt Medium" pitchFamily="34" charset="0"/>
                <a:ea typeface="Prompt Medium" pitchFamily="34" charset="-122"/>
                <a:cs typeface="Prompt Medium" pitchFamily="34" charset="-120"/>
              </a:rPr>
              <a:t>Connecting to Azure Services</a:t>
            </a:r>
            <a:endParaRPr lang="en-US" sz="3700" dirty="0"/>
          </a:p>
        </p:txBody>
      </p:sp>
      <p:pic>
        <p:nvPicPr>
          <p:cNvPr id="4" name="Image 1" descr="preencoded.png"/>
          <p:cNvPicPr>
            <a:picLocks noChangeAspect="1"/>
          </p:cNvPicPr>
          <p:nvPr/>
        </p:nvPicPr>
        <p:blipFill>
          <a:blip r:embed="rId4"/>
          <a:stretch>
            <a:fillRect/>
          </a:stretch>
        </p:blipFill>
        <p:spPr>
          <a:xfrm>
            <a:off x="6226493" y="1515189"/>
            <a:ext cx="528638" cy="528638"/>
          </a:xfrm>
          <a:prstGeom prst="rect">
            <a:avLst/>
          </a:prstGeom>
        </p:spPr>
      </p:pic>
      <p:sp>
        <p:nvSpPr>
          <p:cNvPr id="5" name="Text 1"/>
          <p:cNvSpPr/>
          <p:nvPr/>
        </p:nvSpPr>
        <p:spPr>
          <a:xfrm>
            <a:off x="6226493" y="2255282"/>
            <a:ext cx="2349818" cy="293727"/>
          </a:xfrm>
          <a:prstGeom prst="rect">
            <a:avLst/>
          </a:prstGeom>
          <a:noFill/>
          <a:ln/>
        </p:spPr>
        <p:txBody>
          <a:bodyPr wrap="none" lIns="0" tIns="0" rIns="0" bIns="0" rtlCol="0" anchor="t"/>
          <a:lstStyle/>
          <a:p>
            <a:pPr marL="0" indent="0" algn="l">
              <a:lnSpc>
                <a:spcPts val="2300"/>
              </a:lnSpc>
              <a:buNone/>
            </a:pPr>
            <a:r>
              <a:rPr lang="en-US" sz="1850" dirty="0">
                <a:solidFill>
                  <a:srgbClr val="DAD8E9"/>
                </a:solidFill>
                <a:latin typeface="Prompt Medium" pitchFamily="34" charset="0"/>
                <a:ea typeface="Prompt Medium" pitchFamily="34" charset="-122"/>
                <a:cs typeface="Prompt Medium" pitchFamily="34" charset="-120"/>
              </a:rPr>
              <a:t>Azure Monitor</a:t>
            </a:r>
            <a:endParaRPr lang="en-US" sz="1850" dirty="0"/>
          </a:p>
        </p:txBody>
      </p:sp>
      <p:sp>
        <p:nvSpPr>
          <p:cNvPr id="6" name="Text 2"/>
          <p:cNvSpPr/>
          <p:nvPr/>
        </p:nvSpPr>
        <p:spPr>
          <a:xfrm>
            <a:off x="6226493" y="2675811"/>
            <a:ext cx="7663815" cy="338257"/>
          </a:xfrm>
          <a:prstGeom prst="rect">
            <a:avLst/>
          </a:prstGeom>
          <a:noFill/>
          <a:ln/>
        </p:spPr>
        <p:txBody>
          <a:bodyPr wrap="none" lIns="0" tIns="0" rIns="0" bIns="0" rtlCol="0" anchor="t"/>
          <a:lstStyle/>
          <a:p>
            <a:pPr marL="0" indent="0" algn="l">
              <a:lnSpc>
                <a:spcPts val="2650"/>
              </a:lnSpc>
              <a:buNone/>
            </a:pPr>
            <a:r>
              <a:rPr lang="en-US" sz="1650" dirty="0">
                <a:solidFill>
                  <a:srgbClr val="DAD8E9"/>
                </a:solidFill>
                <a:latin typeface="Mukta Light" pitchFamily="34" charset="0"/>
                <a:ea typeface="Mukta Light" pitchFamily="34" charset="-122"/>
                <a:cs typeface="Mukta Light" pitchFamily="34" charset="-120"/>
              </a:rPr>
              <a:t>Collect metrics, logs, and traces from Azure services for comprehensive monitoring.</a:t>
            </a:r>
            <a:endParaRPr lang="en-US" sz="1650" dirty="0"/>
          </a:p>
        </p:txBody>
      </p:sp>
      <p:pic>
        <p:nvPicPr>
          <p:cNvPr id="7" name="Image 2" descr="preencoded.png"/>
          <p:cNvPicPr>
            <a:picLocks noChangeAspect="1"/>
          </p:cNvPicPr>
          <p:nvPr/>
        </p:nvPicPr>
        <p:blipFill>
          <a:blip r:embed="rId5"/>
          <a:stretch>
            <a:fillRect/>
          </a:stretch>
        </p:blipFill>
        <p:spPr>
          <a:xfrm>
            <a:off x="6226493" y="3648432"/>
            <a:ext cx="528638" cy="528638"/>
          </a:xfrm>
          <a:prstGeom prst="rect">
            <a:avLst/>
          </a:prstGeom>
        </p:spPr>
      </p:pic>
      <p:sp>
        <p:nvSpPr>
          <p:cNvPr id="8" name="Text 3"/>
          <p:cNvSpPr/>
          <p:nvPr/>
        </p:nvSpPr>
        <p:spPr>
          <a:xfrm>
            <a:off x="6226493" y="4388525"/>
            <a:ext cx="2349818" cy="293727"/>
          </a:xfrm>
          <a:prstGeom prst="rect">
            <a:avLst/>
          </a:prstGeom>
          <a:noFill/>
          <a:ln/>
        </p:spPr>
        <p:txBody>
          <a:bodyPr wrap="none" lIns="0" tIns="0" rIns="0" bIns="0" rtlCol="0" anchor="t"/>
          <a:lstStyle/>
          <a:p>
            <a:pPr marL="0" indent="0" algn="l">
              <a:lnSpc>
                <a:spcPts val="2300"/>
              </a:lnSpc>
              <a:buNone/>
            </a:pPr>
            <a:r>
              <a:rPr lang="en-US" sz="1850" dirty="0">
                <a:solidFill>
                  <a:srgbClr val="DAD8E9"/>
                </a:solidFill>
                <a:latin typeface="Prompt Medium" pitchFamily="34" charset="0"/>
                <a:ea typeface="Prompt Medium" pitchFamily="34" charset="-122"/>
                <a:cs typeface="Prompt Medium" pitchFamily="34" charset="-120"/>
              </a:rPr>
              <a:t>Azure SQL Database</a:t>
            </a:r>
            <a:endParaRPr lang="en-US" sz="1850" dirty="0"/>
          </a:p>
        </p:txBody>
      </p:sp>
      <p:sp>
        <p:nvSpPr>
          <p:cNvPr id="9" name="Text 4"/>
          <p:cNvSpPr/>
          <p:nvPr/>
        </p:nvSpPr>
        <p:spPr>
          <a:xfrm>
            <a:off x="6226493" y="4809053"/>
            <a:ext cx="7663815" cy="338257"/>
          </a:xfrm>
          <a:prstGeom prst="rect">
            <a:avLst/>
          </a:prstGeom>
          <a:noFill/>
          <a:ln/>
        </p:spPr>
        <p:txBody>
          <a:bodyPr wrap="none" lIns="0" tIns="0" rIns="0" bIns="0" rtlCol="0" anchor="t"/>
          <a:lstStyle/>
          <a:p>
            <a:pPr marL="0" indent="0" algn="l">
              <a:lnSpc>
                <a:spcPts val="2650"/>
              </a:lnSpc>
              <a:buNone/>
            </a:pPr>
            <a:r>
              <a:rPr lang="en-US" sz="1650" dirty="0">
                <a:solidFill>
                  <a:srgbClr val="DAD8E9"/>
                </a:solidFill>
                <a:latin typeface="Mukta Light" pitchFamily="34" charset="0"/>
                <a:ea typeface="Mukta Light" pitchFamily="34" charset="-122"/>
                <a:cs typeface="Mukta Light" pitchFamily="34" charset="-120"/>
              </a:rPr>
              <a:t>Monitor performance and resource usage of your Azure SQL databases.</a:t>
            </a:r>
            <a:endParaRPr lang="en-US" sz="1650" dirty="0"/>
          </a:p>
        </p:txBody>
      </p:sp>
      <p:pic>
        <p:nvPicPr>
          <p:cNvPr id="10" name="Image 3" descr="preencoded.png"/>
          <p:cNvPicPr>
            <a:picLocks noChangeAspect="1"/>
          </p:cNvPicPr>
          <p:nvPr/>
        </p:nvPicPr>
        <p:blipFill>
          <a:blip r:embed="rId6"/>
          <a:stretch>
            <a:fillRect/>
          </a:stretch>
        </p:blipFill>
        <p:spPr>
          <a:xfrm>
            <a:off x="6226493" y="5781675"/>
            <a:ext cx="528638" cy="528638"/>
          </a:xfrm>
          <a:prstGeom prst="rect">
            <a:avLst/>
          </a:prstGeom>
        </p:spPr>
      </p:pic>
      <p:sp>
        <p:nvSpPr>
          <p:cNvPr id="11" name="Text 5"/>
          <p:cNvSpPr/>
          <p:nvPr/>
        </p:nvSpPr>
        <p:spPr>
          <a:xfrm>
            <a:off x="6226493" y="6521768"/>
            <a:ext cx="2349818" cy="293727"/>
          </a:xfrm>
          <a:prstGeom prst="rect">
            <a:avLst/>
          </a:prstGeom>
          <a:noFill/>
          <a:ln/>
        </p:spPr>
        <p:txBody>
          <a:bodyPr wrap="none" lIns="0" tIns="0" rIns="0" bIns="0" rtlCol="0" anchor="t"/>
          <a:lstStyle/>
          <a:p>
            <a:pPr marL="0" indent="0" algn="l">
              <a:lnSpc>
                <a:spcPts val="2300"/>
              </a:lnSpc>
              <a:buNone/>
            </a:pPr>
            <a:r>
              <a:rPr lang="en-US" sz="1850" dirty="0">
                <a:solidFill>
                  <a:srgbClr val="DAD8E9"/>
                </a:solidFill>
                <a:latin typeface="Prompt Medium" pitchFamily="34" charset="0"/>
                <a:ea typeface="Prompt Medium" pitchFamily="34" charset="-122"/>
                <a:cs typeface="Prompt Medium" pitchFamily="34" charset="-120"/>
              </a:rPr>
              <a:t>Azure Storage</a:t>
            </a:r>
            <a:endParaRPr lang="en-US" sz="1850" dirty="0"/>
          </a:p>
        </p:txBody>
      </p:sp>
      <p:sp>
        <p:nvSpPr>
          <p:cNvPr id="12" name="Text 6"/>
          <p:cNvSpPr/>
          <p:nvPr/>
        </p:nvSpPr>
        <p:spPr>
          <a:xfrm>
            <a:off x="6226493" y="6942296"/>
            <a:ext cx="7663815" cy="676513"/>
          </a:xfrm>
          <a:prstGeom prst="rect">
            <a:avLst/>
          </a:prstGeom>
          <a:noFill/>
          <a:ln/>
        </p:spPr>
        <p:txBody>
          <a:bodyPr wrap="square" lIns="0" tIns="0" rIns="0" bIns="0" rtlCol="0" anchor="t"/>
          <a:lstStyle/>
          <a:p>
            <a:pPr marL="0" indent="0" algn="l">
              <a:lnSpc>
                <a:spcPts val="2650"/>
              </a:lnSpc>
              <a:buNone/>
            </a:pPr>
            <a:r>
              <a:rPr lang="en-US" sz="1650" dirty="0">
                <a:solidFill>
                  <a:srgbClr val="DAD8E9"/>
                </a:solidFill>
                <a:latin typeface="Mukta Light" pitchFamily="34" charset="0"/>
                <a:ea typeface="Mukta Light" pitchFamily="34" charset="-122"/>
                <a:cs typeface="Mukta Light" pitchFamily="34" charset="-120"/>
              </a:rPr>
              <a:t>Track storage capacity, access patterns, and performance for your Azure storage accounts.</a:t>
            </a:r>
            <a:endParaRPr lang="en-US" sz="16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07800" y="1061204"/>
            <a:ext cx="4580334" cy="572453"/>
          </a:xfrm>
          <a:prstGeom prst="rect">
            <a:avLst/>
          </a:prstGeom>
          <a:noFill/>
          <a:ln/>
        </p:spPr>
        <p:txBody>
          <a:bodyPr wrap="none" lIns="0" tIns="0" rIns="0" bIns="0" rtlCol="0" anchor="t"/>
          <a:lstStyle/>
          <a:p>
            <a:pPr marL="0" indent="0">
              <a:lnSpc>
                <a:spcPts val="4500"/>
              </a:lnSpc>
              <a:buNone/>
            </a:pPr>
            <a:r>
              <a:rPr lang="en-US" sz="3600" dirty="0">
                <a:solidFill>
                  <a:srgbClr val="C6BFEE"/>
                </a:solidFill>
                <a:latin typeface="Prompt Medium" pitchFamily="34" charset="0"/>
                <a:ea typeface="Prompt Medium" pitchFamily="34" charset="-122"/>
                <a:cs typeface="Prompt Medium" pitchFamily="34" charset="-120"/>
              </a:rPr>
              <a:t>Visualizing Data</a:t>
            </a:r>
            <a:endParaRPr lang="en-US" sz="3600" dirty="0"/>
          </a:p>
        </p:txBody>
      </p:sp>
      <p:sp>
        <p:nvSpPr>
          <p:cNvPr id="4" name="Shape 1"/>
          <p:cNvSpPr/>
          <p:nvPr/>
        </p:nvSpPr>
        <p:spPr>
          <a:xfrm>
            <a:off x="6505456" y="1942743"/>
            <a:ext cx="22860" cy="5225534"/>
          </a:xfrm>
          <a:prstGeom prst="roundRect">
            <a:avLst>
              <a:gd name="adj" fmla="val 378698"/>
            </a:avLst>
          </a:prstGeom>
          <a:solidFill>
            <a:srgbClr val="6D4562"/>
          </a:solidFill>
          <a:ln/>
        </p:spPr>
      </p:sp>
      <p:sp>
        <p:nvSpPr>
          <p:cNvPr id="5" name="Shape 2"/>
          <p:cNvSpPr/>
          <p:nvPr/>
        </p:nvSpPr>
        <p:spPr>
          <a:xfrm>
            <a:off x="6725900" y="2394942"/>
            <a:ext cx="721400" cy="22860"/>
          </a:xfrm>
          <a:prstGeom prst="roundRect">
            <a:avLst>
              <a:gd name="adj" fmla="val 378698"/>
            </a:avLst>
          </a:prstGeom>
          <a:solidFill>
            <a:srgbClr val="6D4562"/>
          </a:solidFill>
          <a:ln/>
        </p:spPr>
      </p:sp>
      <p:sp>
        <p:nvSpPr>
          <p:cNvPr id="6" name="Shape 3"/>
          <p:cNvSpPr/>
          <p:nvPr/>
        </p:nvSpPr>
        <p:spPr>
          <a:xfrm>
            <a:off x="6285012" y="2174558"/>
            <a:ext cx="463748" cy="463748"/>
          </a:xfrm>
          <a:prstGeom prst="roundRect">
            <a:avLst>
              <a:gd name="adj" fmla="val 18668"/>
            </a:avLst>
          </a:prstGeom>
          <a:solidFill>
            <a:srgbClr val="542C49"/>
          </a:solidFill>
          <a:ln w="7620">
            <a:solidFill>
              <a:srgbClr val="6D4562"/>
            </a:solidFill>
            <a:prstDash val="solid"/>
          </a:ln>
        </p:spPr>
      </p:sp>
      <p:sp>
        <p:nvSpPr>
          <p:cNvPr id="7" name="Text 4"/>
          <p:cNvSpPr/>
          <p:nvPr/>
        </p:nvSpPr>
        <p:spPr>
          <a:xfrm>
            <a:off x="6465510" y="2268974"/>
            <a:ext cx="102751" cy="274796"/>
          </a:xfrm>
          <a:prstGeom prst="rect">
            <a:avLst/>
          </a:prstGeom>
          <a:noFill/>
          <a:ln/>
        </p:spPr>
        <p:txBody>
          <a:bodyPr wrap="none" lIns="0" tIns="0" rIns="0" bIns="0" rtlCol="0" anchor="t"/>
          <a:lstStyle/>
          <a:p>
            <a:pPr marL="0" indent="0" algn="ctr">
              <a:lnSpc>
                <a:spcPts val="2150"/>
              </a:lnSpc>
              <a:buNone/>
            </a:pPr>
            <a:r>
              <a:rPr lang="en-US" sz="2150" dirty="0">
                <a:solidFill>
                  <a:srgbClr val="DAD8E9"/>
                </a:solidFill>
                <a:latin typeface="Prompt Medium" pitchFamily="34" charset="0"/>
                <a:ea typeface="Prompt Medium" pitchFamily="34" charset="-122"/>
                <a:cs typeface="Prompt Medium" pitchFamily="34" charset="-120"/>
              </a:rPr>
              <a:t>1</a:t>
            </a:r>
            <a:endParaRPr lang="en-US" sz="2150" dirty="0"/>
          </a:p>
        </p:txBody>
      </p:sp>
      <p:sp>
        <p:nvSpPr>
          <p:cNvPr id="8" name="Text 5"/>
          <p:cNvSpPr/>
          <p:nvPr/>
        </p:nvSpPr>
        <p:spPr>
          <a:xfrm>
            <a:off x="7650480" y="2148840"/>
            <a:ext cx="2290167" cy="286345"/>
          </a:xfrm>
          <a:prstGeom prst="rect">
            <a:avLst/>
          </a:prstGeom>
          <a:noFill/>
          <a:ln/>
        </p:spPr>
        <p:txBody>
          <a:bodyPr wrap="none" lIns="0" tIns="0" rIns="0" bIns="0" rtlCol="0" anchor="t"/>
          <a:lstStyle/>
          <a:p>
            <a:pPr marL="0" indent="0" algn="l">
              <a:lnSpc>
                <a:spcPts val="2250"/>
              </a:lnSpc>
              <a:buNone/>
            </a:pPr>
            <a:r>
              <a:rPr lang="en-US" sz="1800" dirty="0">
                <a:solidFill>
                  <a:srgbClr val="DAD8E9"/>
                </a:solidFill>
                <a:latin typeface="Prompt Medium" pitchFamily="34" charset="0"/>
                <a:ea typeface="Prompt Medium" pitchFamily="34" charset="-122"/>
                <a:cs typeface="Prompt Medium" pitchFamily="34" charset="-120"/>
              </a:rPr>
              <a:t>Graphs</a:t>
            </a:r>
            <a:endParaRPr lang="en-US" sz="1800" dirty="0"/>
          </a:p>
        </p:txBody>
      </p:sp>
      <p:sp>
        <p:nvSpPr>
          <p:cNvPr id="9" name="Text 6"/>
          <p:cNvSpPr/>
          <p:nvPr/>
        </p:nvSpPr>
        <p:spPr>
          <a:xfrm>
            <a:off x="7650480" y="2558772"/>
            <a:ext cx="6258520" cy="329684"/>
          </a:xfrm>
          <a:prstGeom prst="rect">
            <a:avLst/>
          </a:prstGeom>
          <a:noFill/>
          <a:ln/>
        </p:spPr>
        <p:txBody>
          <a:bodyPr wrap="none" lIns="0" tIns="0" rIns="0" bIns="0" rtlCol="0" anchor="t"/>
          <a:lstStyle/>
          <a:p>
            <a:pPr marL="0" indent="0" algn="l">
              <a:lnSpc>
                <a:spcPts val="2550"/>
              </a:lnSpc>
              <a:buNone/>
            </a:pPr>
            <a:r>
              <a:rPr lang="en-US" sz="1600" dirty="0">
                <a:solidFill>
                  <a:srgbClr val="DAD8E9"/>
                </a:solidFill>
                <a:latin typeface="Mukta Light" pitchFamily="34" charset="0"/>
                <a:ea typeface="Mukta Light" pitchFamily="34" charset="-122"/>
                <a:cs typeface="Mukta Light" pitchFamily="34" charset="-120"/>
              </a:rPr>
              <a:t>Display data trends and patterns over time using line, area, and bar graphs.</a:t>
            </a:r>
            <a:endParaRPr lang="en-US" sz="1600" dirty="0"/>
          </a:p>
        </p:txBody>
      </p:sp>
      <p:sp>
        <p:nvSpPr>
          <p:cNvPr id="10" name="Shape 7"/>
          <p:cNvSpPr/>
          <p:nvPr/>
        </p:nvSpPr>
        <p:spPr>
          <a:xfrm>
            <a:off x="6725900" y="3752850"/>
            <a:ext cx="721400" cy="22860"/>
          </a:xfrm>
          <a:prstGeom prst="roundRect">
            <a:avLst>
              <a:gd name="adj" fmla="val 378698"/>
            </a:avLst>
          </a:prstGeom>
          <a:solidFill>
            <a:srgbClr val="6D4562"/>
          </a:solidFill>
          <a:ln/>
        </p:spPr>
      </p:sp>
      <p:sp>
        <p:nvSpPr>
          <p:cNvPr id="11" name="Shape 8"/>
          <p:cNvSpPr/>
          <p:nvPr/>
        </p:nvSpPr>
        <p:spPr>
          <a:xfrm>
            <a:off x="6285012" y="3532465"/>
            <a:ext cx="463748" cy="463748"/>
          </a:xfrm>
          <a:prstGeom prst="roundRect">
            <a:avLst>
              <a:gd name="adj" fmla="val 18668"/>
            </a:avLst>
          </a:prstGeom>
          <a:solidFill>
            <a:srgbClr val="542C49"/>
          </a:solidFill>
          <a:ln w="7620">
            <a:solidFill>
              <a:srgbClr val="6D4562"/>
            </a:solidFill>
            <a:prstDash val="solid"/>
          </a:ln>
        </p:spPr>
      </p:sp>
      <p:sp>
        <p:nvSpPr>
          <p:cNvPr id="12" name="Text 9"/>
          <p:cNvSpPr/>
          <p:nvPr/>
        </p:nvSpPr>
        <p:spPr>
          <a:xfrm>
            <a:off x="6436459" y="3626882"/>
            <a:ext cx="160734" cy="274796"/>
          </a:xfrm>
          <a:prstGeom prst="rect">
            <a:avLst/>
          </a:prstGeom>
          <a:noFill/>
          <a:ln/>
        </p:spPr>
        <p:txBody>
          <a:bodyPr wrap="none" lIns="0" tIns="0" rIns="0" bIns="0" rtlCol="0" anchor="t"/>
          <a:lstStyle/>
          <a:p>
            <a:pPr marL="0" indent="0" algn="ctr">
              <a:lnSpc>
                <a:spcPts val="2150"/>
              </a:lnSpc>
              <a:buNone/>
            </a:pPr>
            <a:r>
              <a:rPr lang="en-US" sz="2150" dirty="0">
                <a:solidFill>
                  <a:srgbClr val="DAD8E9"/>
                </a:solidFill>
                <a:latin typeface="Prompt Medium" pitchFamily="34" charset="0"/>
                <a:ea typeface="Prompt Medium" pitchFamily="34" charset="-122"/>
                <a:cs typeface="Prompt Medium" pitchFamily="34" charset="-120"/>
              </a:rPr>
              <a:t>2</a:t>
            </a:r>
            <a:endParaRPr lang="en-US" sz="2150" dirty="0"/>
          </a:p>
        </p:txBody>
      </p:sp>
      <p:sp>
        <p:nvSpPr>
          <p:cNvPr id="13" name="Text 10"/>
          <p:cNvSpPr/>
          <p:nvPr/>
        </p:nvSpPr>
        <p:spPr>
          <a:xfrm>
            <a:off x="7650480" y="3506748"/>
            <a:ext cx="2290167" cy="286345"/>
          </a:xfrm>
          <a:prstGeom prst="rect">
            <a:avLst/>
          </a:prstGeom>
          <a:noFill/>
          <a:ln/>
        </p:spPr>
        <p:txBody>
          <a:bodyPr wrap="none" lIns="0" tIns="0" rIns="0" bIns="0" rtlCol="0" anchor="t"/>
          <a:lstStyle/>
          <a:p>
            <a:pPr marL="0" indent="0" algn="l">
              <a:lnSpc>
                <a:spcPts val="2250"/>
              </a:lnSpc>
              <a:buNone/>
            </a:pPr>
            <a:r>
              <a:rPr lang="en-US" sz="1800" dirty="0">
                <a:solidFill>
                  <a:srgbClr val="DAD8E9"/>
                </a:solidFill>
                <a:latin typeface="Prompt Medium" pitchFamily="34" charset="0"/>
                <a:ea typeface="Prompt Medium" pitchFamily="34" charset="-122"/>
                <a:cs typeface="Prompt Medium" pitchFamily="34" charset="-120"/>
              </a:rPr>
              <a:t>Charts</a:t>
            </a:r>
            <a:endParaRPr lang="en-US" sz="1800" dirty="0"/>
          </a:p>
        </p:txBody>
      </p:sp>
      <p:sp>
        <p:nvSpPr>
          <p:cNvPr id="14" name="Text 11"/>
          <p:cNvSpPr/>
          <p:nvPr/>
        </p:nvSpPr>
        <p:spPr>
          <a:xfrm>
            <a:off x="7650480" y="3916680"/>
            <a:ext cx="6258520" cy="329684"/>
          </a:xfrm>
          <a:prstGeom prst="rect">
            <a:avLst/>
          </a:prstGeom>
          <a:noFill/>
          <a:ln/>
        </p:spPr>
        <p:txBody>
          <a:bodyPr wrap="none" lIns="0" tIns="0" rIns="0" bIns="0" rtlCol="0" anchor="t"/>
          <a:lstStyle/>
          <a:p>
            <a:pPr marL="0" indent="0" algn="l">
              <a:lnSpc>
                <a:spcPts val="2550"/>
              </a:lnSpc>
              <a:buNone/>
            </a:pPr>
            <a:r>
              <a:rPr lang="en-US" sz="1600" dirty="0">
                <a:solidFill>
                  <a:srgbClr val="DAD8E9"/>
                </a:solidFill>
                <a:latin typeface="Mukta Light" pitchFamily="34" charset="0"/>
                <a:ea typeface="Mukta Light" pitchFamily="34" charset="-122"/>
                <a:cs typeface="Mukta Light" pitchFamily="34" charset="-120"/>
              </a:rPr>
              <a:t>Visualize data relationships using pie charts, donut charts, and heatmaps.</a:t>
            </a:r>
            <a:endParaRPr lang="en-US" sz="1600" dirty="0"/>
          </a:p>
        </p:txBody>
      </p:sp>
      <p:sp>
        <p:nvSpPr>
          <p:cNvPr id="15" name="Shape 12"/>
          <p:cNvSpPr/>
          <p:nvPr/>
        </p:nvSpPr>
        <p:spPr>
          <a:xfrm>
            <a:off x="6725900" y="5110758"/>
            <a:ext cx="721400" cy="22860"/>
          </a:xfrm>
          <a:prstGeom prst="roundRect">
            <a:avLst>
              <a:gd name="adj" fmla="val 378698"/>
            </a:avLst>
          </a:prstGeom>
          <a:solidFill>
            <a:srgbClr val="6D4562"/>
          </a:solidFill>
          <a:ln/>
        </p:spPr>
      </p:sp>
      <p:sp>
        <p:nvSpPr>
          <p:cNvPr id="16" name="Shape 13"/>
          <p:cNvSpPr/>
          <p:nvPr/>
        </p:nvSpPr>
        <p:spPr>
          <a:xfrm>
            <a:off x="6285012" y="4890373"/>
            <a:ext cx="463748" cy="463748"/>
          </a:xfrm>
          <a:prstGeom prst="roundRect">
            <a:avLst>
              <a:gd name="adj" fmla="val 18668"/>
            </a:avLst>
          </a:prstGeom>
          <a:solidFill>
            <a:srgbClr val="542C49"/>
          </a:solidFill>
          <a:ln w="7620">
            <a:solidFill>
              <a:srgbClr val="6D4562"/>
            </a:solidFill>
            <a:prstDash val="solid"/>
          </a:ln>
        </p:spPr>
      </p:sp>
      <p:sp>
        <p:nvSpPr>
          <p:cNvPr id="17" name="Text 14"/>
          <p:cNvSpPr/>
          <p:nvPr/>
        </p:nvSpPr>
        <p:spPr>
          <a:xfrm>
            <a:off x="6437174" y="4984790"/>
            <a:ext cx="159425" cy="274796"/>
          </a:xfrm>
          <a:prstGeom prst="rect">
            <a:avLst/>
          </a:prstGeom>
          <a:noFill/>
          <a:ln/>
        </p:spPr>
        <p:txBody>
          <a:bodyPr wrap="none" lIns="0" tIns="0" rIns="0" bIns="0" rtlCol="0" anchor="t"/>
          <a:lstStyle/>
          <a:p>
            <a:pPr marL="0" indent="0" algn="ctr">
              <a:lnSpc>
                <a:spcPts val="2150"/>
              </a:lnSpc>
              <a:buNone/>
            </a:pPr>
            <a:r>
              <a:rPr lang="en-US" sz="2150" dirty="0">
                <a:solidFill>
                  <a:srgbClr val="DAD8E9"/>
                </a:solidFill>
                <a:latin typeface="Prompt Medium" pitchFamily="34" charset="0"/>
                <a:ea typeface="Prompt Medium" pitchFamily="34" charset="-122"/>
                <a:cs typeface="Prompt Medium" pitchFamily="34" charset="-120"/>
              </a:rPr>
              <a:t>3</a:t>
            </a:r>
            <a:endParaRPr lang="en-US" sz="2150" dirty="0"/>
          </a:p>
        </p:txBody>
      </p:sp>
      <p:sp>
        <p:nvSpPr>
          <p:cNvPr id="18" name="Text 15"/>
          <p:cNvSpPr/>
          <p:nvPr/>
        </p:nvSpPr>
        <p:spPr>
          <a:xfrm>
            <a:off x="7650480" y="4864656"/>
            <a:ext cx="2290167" cy="286345"/>
          </a:xfrm>
          <a:prstGeom prst="rect">
            <a:avLst/>
          </a:prstGeom>
          <a:noFill/>
          <a:ln/>
        </p:spPr>
        <p:txBody>
          <a:bodyPr wrap="none" lIns="0" tIns="0" rIns="0" bIns="0" rtlCol="0" anchor="t"/>
          <a:lstStyle/>
          <a:p>
            <a:pPr marL="0" indent="0" algn="l">
              <a:lnSpc>
                <a:spcPts val="2250"/>
              </a:lnSpc>
              <a:buNone/>
            </a:pPr>
            <a:r>
              <a:rPr lang="en-US" sz="1800" dirty="0">
                <a:solidFill>
                  <a:srgbClr val="DAD8E9"/>
                </a:solidFill>
                <a:latin typeface="Prompt Medium" pitchFamily="34" charset="0"/>
                <a:ea typeface="Prompt Medium" pitchFamily="34" charset="-122"/>
                <a:cs typeface="Prompt Medium" pitchFamily="34" charset="-120"/>
              </a:rPr>
              <a:t>Tables</a:t>
            </a:r>
            <a:endParaRPr lang="en-US" sz="1800" dirty="0"/>
          </a:p>
        </p:txBody>
      </p:sp>
      <p:sp>
        <p:nvSpPr>
          <p:cNvPr id="19" name="Text 16"/>
          <p:cNvSpPr/>
          <p:nvPr/>
        </p:nvSpPr>
        <p:spPr>
          <a:xfrm>
            <a:off x="7650480" y="5274588"/>
            <a:ext cx="6258520" cy="329684"/>
          </a:xfrm>
          <a:prstGeom prst="rect">
            <a:avLst/>
          </a:prstGeom>
          <a:noFill/>
          <a:ln/>
        </p:spPr>
        <p:txBody>
          <a:bodyPr wrap="none" lIns="0" tIns="0" rIns="0" bIns="0" rtlCol="0" anchor="t"/>
          <a:lstStyle/>
          <a:p>
            <a:pPr marL="0" indent="0" algn="l">
              <a:lnSpc>
                <a:spcPts val="2550"/>
              </a:lnSpc>
              <a:buNone/>
            </a:pPr>
            <a:r>
              <a:rPr lang="en-US" sz="1600" dirty="0">
                <a:solidFill>
                  <a:srgbClr val="DAD8E9"/>
                </a:solidFill>
                <a:latin typeface="Mukta Light" pitchFamily="34" charset="0"/>
                <a:ea typeface="Mukta Light" pitchFamily="34" charset="-122"/>
                <a:cs typeface="Mukta Light" pitchFamily="34" charset="-120"/>
              </a:rPr>
              <a:t>Present raw data in tabular format for detailed analysis and reporting.</a:t>
            </a:r>
            <a:endParaRPr lang="en-US" sz="1600" dirty="0"/>
          </a:p>
        </p:txBody>
      </p:sp>
      <p:sp>
        <p:nvSpPr>
          <p:cNvPr id="20" name="Shape 17"/>
          <p:cNvSpPr/>
          <p:nvPr/>
        </p:nvSpPr>
        <p:spPr>
          <a:xfrm>
            <a:off x="6725900" y="6468666"/>
            <a:ext cx="721400" cy="22860"/>
          </a:xfrm>
          <a:prstGeom prst="roundRect">
            <a:avLst>
              <a:gd name="adj" fmla="val 378698"/>
            </a:avLst>
          </a:prstGeom>
          <a:solidFill>
            <a:srgbClr val="6D4562"/>
          </a:solidFill>
          <a:ln/>
        </p:spPr>
      </p:sp>
      <p:sp>
        <p:nvSpPr>
          <p:cNvPr id="21" name="Shape 18"/>
          <p:cNvSpPr/>
          <p:nvPr/>
        </p:nvSpPr>
        <p:spPr>
          <a:xfrm>
            <a:off x="6285012" y="6248281"/>
            <a:ext cx="463748" cy="463748"/>
          </a:xfrm>
          <a:prstGeom prst="roundRect">
            <a:avLst>
              <a:gd name="adj" fmla="val 18668"/>
            </a:avLst>
          </a:prstGeom>
          <a:solidFill>
            <a:srgbClr val="542C49"/>
          </a:solidFill>
          <a:ln w="7620">
            <a:solidFill>
              <a:srgbClr val="6D4562"/>
            </a:solidFill>
            <a:prstDash val="solid"/>
          </a:ln>
        </p:spPr>
      </p:sp>
      <p:sp>
        <p:nvSpPr>
          <p:cNvPr id="22" name="Text 19"/>
          <p:cNvSpPr/>
          <p:nvPr/>
        </p:nvSpPr>
        <p:spPr>
          <a:xfrm>
            <a:off x="6433245" y="6342698"/>
            <a:ext cx="167283" cy="274796"/>
          </a:xfrm>
          <a:prstGeom prst="rect">
            <a:avLst/>
          </a:prstGeom>
          <a:noFill/>
          <a:ln/>
        </p:spPr>
        <p:txBody>
          <a:bodyPr wrap="none" lIns="0" tIns="0" rIns="0" bIns="0" rtlCol="0" anchor="t"/>
          <a:lstStyle/>
          <a:p>
            <a:pPr marL="0" indent="0" algn="ctr">
              <a:lnSpc>
                <a:spcPts val="2150"/>
              </a:lnSpc>
              <a:buNone/>
            </a:pPr>
            <a:r>
              <a:rPr lang="en-US" sz="2150" dirty="0">
                <a:solidFill>
                  <a:srgbClr val="DAD8E9"/>
                </a:solidFill>
                <a:latin typeface="Prompt Medium" pitchFamily="34" charset="0"/>
                <a:ea typeface="Prompt Medium" pitchFamily="34" charset="-122"/>
                <a:cs typeface="Prompt Medium" pitchFamily="34" charset="-120"/>
              </a:rPr>
              <a:t>4</a:t>
            </a:r>
            <a:endParaRPr lang="en-US" sz="2150" dirty="0"/>
          </a:p>
        </p:txBody>
      </p:sp>
      <p:sp>
        <p:nvSpPr>
          <p:cNvPr id="23" name="Text 20"/>
          <p:cNvSpPr/>
          <p:nvPr/>
        </p:nvSpPr>
        <p:spPr>
          <a:xfrm>
            <a:off x="7650480" y="6222563"/>
            <a:ext cx="2290167" cy="286345"/>
          </a:xfrm>
          <a:prstGeom prst="rect">
            <a:avLst/>
          </a:prstGeom>
          <a:noFill/>
          <a:ln/>
        </p:spPr>
        <p:txBody>
          <a:bodyPr wrap="none" lIns="0" tIns="0" rIns="0" bIns="0" rtlCol="0" anchor="t"/>
          <a:lstStyle/>
          <a:p>
            <a:pPr marL="0" indent="0" algn="l">
              <a:lnSpc>
                <a:spcPts val="2250"/>
              </a:lnSpc>
              <a:buNone/>
            </a:pPr>
            <a:r>
              <a:rPr lang="en-US" sz="1800" dirty="0">
                <a:solidFill>
                  <a:srgbClr val="DAD8E9"/>
                </a:solidFill>
                <a:latin typeface="Prompt Medium" pitchFamily="34" charset="0"/>
                <a:ea typeface="Prompt Medium" pitchFamily="34" charset="-122"/>
                <a:cs typeface="Prompt Medium" pitchFamily="34" charset="-120"/>
              </a:rPr>
              <a:t>Maps</a:t>
            </a:r>
            <a:endParaRPr lang="en-US" sz="1800" dirty="0"/>
          </a:p>
        </p:txBody>
      </p:sp>
      <p:sp>
        <p:nvSpPr>
          <p:cNvPr id="24" name="Text 21"/>
          <p:cNvSpPr/>
          <p:nvPr/>
        </p:nvSpPr>
        <p:spPr>
          <a:xfrm>
            <a:off x="7650480" y="6632496"/>
            <a:ext cx="6258520" cy="329684"/>
          </a:xfrm>
          <a:prstGeom prst="rect">
            <a:avLst/>
          </a:prstGeom>
          <a:noFill/>
          <a:ln/>
        </p:spPr>
        <p:txBody>
          <a:bodyPr wrap="none" lIns="0" tIns="0" rIns="0" bIns="0" rtlCol="0" anchor="t"/>
          <a:lstStyle/>
          <a:p>
            <a:pPr marL="0" indent="0" algn="l">
              <a:lnSpc>
                <a:spcPts val="2550"/>
              </a:lnSpc>
              <a:buNone/>
            </a:pPr>
            <a:r>
              <a:rPr lang="en-US" sz="1600" dirty="0">
                <a:solidFill>
                  <a:srgbClr val="DAD8E9"/>
                </a:solidFill>
                <a:latin typeface="Mukta Light" pitchFamily="34" charset="0"/>
                <a:ea typeface="Mukta Light" pitchFamily="34" charset="-122"/>
                <a:cs typeface="Mukta Light" pitchFamily="34" charset="-120"/>
              </a:rPr>
              <a:t>Visualize geographically distributed data using interactive maps.</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222302"/>
          </a:xfrm>
          <a:prstGeom prst="rect">
            <a:avLst/>
          </a:prstGeom>
        </p:spPr>
      </p:pic>
      <p:sp>
        <p:nvSpPr>
          <p:cNvPr id="3" name="Text 0"/>
          <p:cNvSpPr/>
          <p:nvPr/>
        </p:nvSpPr>
        <p:spPr>
          <a:xfrm>
            <a:off x="622221" y="2712482"/>
            <a:ext cx="5016460" cy="493752"/>
          </a:xfrm>
          <a:prstGeom prst="rect">
            <a:avLst/>
          </a:prstGeom>
          <a:noFill/>
          <a:ln/>
        </p:spPr>
        <p:txBody>
          <a:bodyPr wrap="none" lIns="0" tIns="0" rIns="0" bIns="0" rtlCol="0" anchor="t"/>
          <a:lstStyle/>
          <a:p>
            <a:pPr marL="0" indent="0">
              <a:lnSpc>
                <a:spcPts val="3850"/>
              </a:lnSpc>
              <a:buNone/>
            </a:pPr>
            <a:r>
              <a:rPr lang="en-US" sz="3100" dirty="0">
                <a:solidFill>
                  <a:srgbClr val="C6BFEE"/>
                </a:solidFill>
                <a:latin typeface="Prompt Medium" pitchFamily="34" charset="0"/>
                <a:ea typeface="Prompt Medium" pitchFamily="34" charset="-122"/>
                <a:cs typeface="Prompt Medium" pitchFamily="34" charset="-120"/>
              </a:rPr>
              <a:t>Automating Configuration</a:t>
            </a:r>
            <a:endParaRPr lang="en-US" sz="3100" dirty="0"/>
          </a:p>
        </p:txBody>
      </p:sp>
      <p:pic>
        <p:nvPicPr>
          <p:cNvPr id="4" name="Image 1" descr="preencoded.png"/>
          <p:cNvPicPr>
            <a:picLocks noChangeAspect="1"/>
          </p:cNvPicPr>
          <p:nvPr/>
        </p:nvPicPr>
        <p:blipFill>
          <a:blip r:embed="rId4"/>
          <a:stretch>
            <a:fillRect/>
          </a:stretch>
        </p:blipFill>
        <p:spPr>
          <a:xfrm>
            <a:off x="622221" y="3472815"/>
            <a:ext cx="888921" cy="1422202"/>
          </a:xfrm>
          <a:prstGeom prst="rect">
            <a:avLst/>
          </a:prstGeom>
        </p:spPr>
      </p:pic>
      <p:sp>
        <p:nvSpPr>
          <p:cNvPr id="5" name="Text 1"/>
          <p:cNvSpPr/>
          <p:nvPr/>
        </p:nvSpPr>
        <p:spPr>
          <a:xfrm>
            <a:off x="1777722" y="3650575"/>
            <a:ext cx="2634020" cy="246817"/>
          </a:xfrm>
          <a:prstGeom prst="rect">
            <a:avLst/>
          </a:prstGeom>
          <a:noFill/>
          <a:ln/>
        </p:spPr>
        <p:txBody>
          <a:bodyPr wrap="none" lIns="0" tIns="0" rIns="0" bIns="0" rtlCol="0" anchor="t"/>
          <a:lstStyle/>
          <a:p>
            <a:pPr marL="0" indent="0" algn="l">
              <a:lnSpc>
                <a:spcPts val="1900"/>
              </a:lnSpc>
              <a:buNone/>
            </a:pPr>
            <a:r>
              <a:rPr lang="en-US" sz="1550" dirty="0">
                <a:solidFill>
                  <a:srgbClr val="DAD8E9"/>
                </a:solidFill>
                <a:latin typeface="Prompt Medium" pitchFamily="34" charset="0"/>
                <a:ea typeface="Prompt Medium" pitchFamily="34" charset="-122"/>
                <a:cs typeface="Prompt Medium" pitchFamily="34" charset="-120"/>
              </a:rPr>
              <a:t>Configuration Management</a:t>
            </a:r>
            <a:endParaRPr lang="en-US" sz="1550" dirty="0"/>
          </a:p>
        </p:txBody>
      </p:sp>
      <p:sp>
        <p:nvSpPr>
          <p:cNvPr id="6" name="Text 2"/>
          <p:cNvSpPr/>
          <p:nvPr/>
        </p:nvSpPr>
        <p:spPr>
          <a:xfrm>
            <a:off x="1777722" y="4003953"/>
            <a:ext cx="12230457" cy="284321"/>
          </a:xfrm>
          <a:prstGeom prst="rect">
            <a:avLst/>
          </a:prstGeom>
          <a:noFill/>
          <a:ln/>
        </p:spPr>
        <p:txBody>
          <a:bodyPr wrap="none" lIns="0" tIns="0" rIns="0" bIns="0" rtlCol="0" anchor="t"/>
          <a:lstStyle/>
          <a:p>
            <a:pPr marL="0" indent="0" algn="l">
              <a:lnSpc>
                <a:spcPts val="2200"/>
              </a:lnSpc>
              <a:buNone/>
            </a:pPr>
            <a:r>
              <a:rPr lang="en-US" sz="1350" dirty="0">
                <a:solidFill>
                  <a:srgbClr val="DAD8E9"/>
                </a:solidFill>
                <a:latin typeface="Mukta Light" pitchFamily="34" charset="0"/>
                <a:ea typeface="Mukta Light" pitchFamily="34" charset="-122"/>
                <a:cs typeface="Mukta Light" pitchFamily="34" charset="-120"/>
              </a:rPr>
              <a:t>Use tools like Ansible or Terraform to automate Grafana installation and configuration.</a:t>
            </a:r>
            <a:endParaRPr lang="en-US" sz="1350" dirty="0"/>
          </a:p>
        </p:txBody>
      </p:sp>
      <p:pic>
        <p:nvPicPr>
          <p:cNvPr id="7" name="Image 2" descr="preencoded.png"/>
          <p:cNvPicPr>
            <a:picLocks noChangeAspect="1"/>
          </p:cNvPicPr>
          <p:nvPr/>
        </p:nvPicPr>
        <p:blipFill>
          <a:blip r:embed="rId5"/>
          <a:stretch>
            <a:fillRect/>
          </a:stretch>
        </p:blipFill>
        <p:spPr>
          <a:xfrm>
            <a:off x="622221" y="4895017"/>
            <a:ext cx="888921" cy="1422202"/>
          </a:xfrm>
          <a:prstGeom prst="rect">
            <a:avLst/>
          </a:prstGeom>
        </p:spPr>
      </p:pic>
      <p:sp>
        <p:nvSpPr>
          <p:cNvPr id="8" name="Text 3"/>
          <p:cNvSpPr/>
          <p:nvPr/>
        </p:nvSpPr>
        <p:spPr>
          <a:xfrm>
            <a:off x="1777722" y="5072777"/>
            <a:ext cx="2154079" cy="246817"/>
          </a:xfrm>
          <a:prstGeom prst="rect">
            <a:avLst/>
          </a:prstGeom>
          <a:noFill/>
          <a:ln/>
        </p:spPr>
        <p:txBody>
          <a:bodyPr wrap="none" lIns="0" tIns="0" rIns="0" bIns="0" rtlCol="0" anchor="t"/>
          <a:lstStyle/>
          <a:p>
            <a:pPr marL="0" indent="0" algn="l">
              <a:lnSpc>
                <a:spcPts val="1900"/>
              </a:lnSpc>
              <a:buNone/>
            </a:pPr>
            <a:r>
              <a:rPr lang="en-US" sz="1550" dirty="0">
                <a:solidFill>
                  <a:srgbClr val="DAD8E9"/>
                </a:solidFill>
                <a:latin typeface="Prompt Medium" pitchFamily="34" charset="0"/>
                <a:ea typeface="Prompt Medium" pitchFamily="34" charset="-122"/>
                <a:cs typeface="Prompt Medium" pitchFamily="34" charset="-120"/>
              </a:rPr>
              <a:t>Infrastructure as Code</a:t>
            </a:r>
            <a:endParaRPr lang="en-US" sz="1550" dirty="0"/>
          </a:p>
        </p:txBody>
      </p:sp>
      <p:sp>
        <p:nvSpPr>
          <p:cNvPr id="9" name="Text 4"/>
          <p:cNvSpPr/>
          <p:nvPr/>
        </p:nvSpPr>
        <p:spPr>
          <a:xfrm>
            <a:off x="1777722" y="5426154"/>
            <a:ext cx="12230457" cy="284321"/>
          </a:xfrm>
          <a:prstGeom prst="rect">
            <a:avLst/>
          </a:prstGeom>
          <a:noFill/>
          <a:ln/>
        </p:spPr>
        <p:txBody>
          <a:bodyPr wrap="none" lIns="0" tIns="0" rIns="0" bIns="0" rtlCol="0" anchor="t"/>
          <a:lstStyle/>
          <a:p>
            <a:pPr marL="0" indent="0" algn="l">
              <a:lnSpc>
                <a:spcPts val="2200"/>
              </a:lnSpc>
              <a:buNone/>
            </a:pPr>
            <a:r>
              <a:rPr lang="en-US" sz="1350" dirty="0">
                <a:solidFill>
                  <a:srgbClr val="DAD8E9"/>
                </a:solidFill>
                <a:latin typeface="Mukta Light" pitchFamily="34" charset="0"/>
                <a:ea typeface="Mukta Light" pitchFamily="34" charset="-122"/>
                <a:cs typeface="Mukta Light" pitchFamily="34" charset="-120"/>
              </a:rPr>
              <a:t>Define your Grafana infrastructure using code, ensuring consistency and reproducibility.</a:t>
            </a:r>
            <a:endParaRPr lang="en-US" sz="1350" dirty="0"/>
          </a:p>
        </p:txBody>
      </p:sp>
      <p:pic>
        <p:nvPicPr>
          <p:cNvPr id="10" name="Image 3" descr="preencoded.png"/>
          <p:cNvPicPr>
            <a:picLocks noChangeAspect="1"/>
          </p:cNvPicPr>
          <p:nvPr/>
        </p:nvPicPr>
        <p:blipFill>
          <a:blip r:embed="rId6"/>
          <a:stretch>
            <a:fillRect/>
          </a:stretch>
        </p:blipFill>
        <p:spPr>
          <a:xfrm>
            <a:off x="622221" y="6317218"/>
            <a:ext cx="888921" cy="1422202"/>
          </a:xfrm>
          <a:prstGeom prst="rect">
            <a:avLst/>
          </a:prstGeom>
        </p:spPr>
      </p:pic>
      <p:sp>
        <p:nvSpPr>
          <p:cNvPr id="11" name="Text 5"/>
          <p:cNvSpPr/>
          <p:nvPr/>
        </p:nvSpPr>
        <p:spPr>
          <a:xfrm>
            <a:off x="1777722" y="6494978"/>
            <a:ext cx="5037415" cy="246817"/>
          </a:xfrm>
          <a:prstGeom prst="rect">
            <a:avLst/>
          </a:prstGeom>
          <a:noFill/>
          <a:ln/>
        </p:spPr>
        <p:txBody>
          <a:bodyPr wrap="none" lIns="0" tIns="0" rIns="0" bIns="0" rtlCol="0" anchor="t"/>
          <a:lstStyle/>
          <a:p>
            <a:pPr marL="0" indent="0" algn="l">
              <a:lnSpc>
                <a:spcPts val="1900"/>
              </a:lnSpc>
              <a:buNone/>
            </a:pPr>
            <a:r>
              <a:rPr lang="en-US" sz="1550" dirty="0">
                <a:solidFill>
                  <a:srgbClr val="DAD8E9"/>
                </a:solidFill>
                <a:latin typeface="Prompt Medium" pitchFamily="34" charset="0"/>
                <a:ea typeface="Prompt Medium" pitchFamily="34" charset="-122"/>
                <a:cs typeface="Prompt Medium" pitchFamily="34" charset="-120"/>
              </a:rPr>
              <a:t>Continuous Integration/Continuous Delivery (CI/CD)</a:t>
            </a:r>
            <a:endParaRPr lang="en-US" sz="1550" dirty="0"/>
          </a:p>
        </p:txBody>
      </p:sp>
      <p:sp>
        <p:nvSpPr>
          <p:cNvPr id="12" name="Text 6"/>
          <p:cNvSpPr/>
          <p:nvPr/>
        </p:nvSpPr>
        <p:spPr>
          <a:xfrm>
            <a:off x="1777722" y="6848356"/>
            <a:ext cx="12230457" cy="284321"/>
          </a:xfrm>
          <a:prstGeom prst="rect">
            <a:avLst/>
          </a:prstGeom>
          <a:noFill/>
          <a:ln/>
        </p:spPr>
        <p:txBody>
          <a:bodyPr wrap="none" lIns="0" tIns="0" rIns="0" bIns="0" rtlCol="0" anchor="t"/>
          <a:lstStyle/>
          <a:p>
            <a:pPr marL="0" indent="0" algn="l">
              <a:lnSpc>
                <a:spcPts val="2200"/>
              </a:lnSpc>
              <a:buNone/>
            </a:pPr>
            <a:r>
              <a:rPr lang="en-US" sz="1350" dirty="0">
                <a:solidFill>
                  <a:srgbClr val="DAD8E9"/>
                </a:solidFill>
                <a:latin typeface="Mukta Light" pitchFamily="34" charset="0"/>
                <a:ea typeface="Mukta Light" pitchFamily="34" charset="-122"/>
                <a:cs typeface="Mukta Light" pitchFamily="34" charset="-120"/>
              </a:rPr>
              <a:t>Integrate Grafana deployments into your CI/CD pipelines for seamless updates.</a:t>
            </a:r>
            <a:endParaRPr lang="en-US" sz="13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24257" y="569000"/>
            <a:ext cx="5489734" cy="574715"/>
          </a:xfrm>
          <a:prstGeom prst="rect">
            <a:avLst/>
          </a:prstGeom>
          <a:noFill/>
          <a:ln/>
        </p:spPr>
        <p:txBody>
          <a:bodyPr wrap="none" lIns="0" tIns="0" rIns="0" bIns="0" rtlCol="0" anchor="t"/>
          <a:lstStyle/>
          <a:p>
            <a:pPr marL="0" indent="0">
              <a:lnSpc>
                <a:spcPts val="4500"/>
              </a:lnSpc>
              <a:buNone/>
            </a:pPr>
            <a:r>
              <a:rPr lang="en-US" sz="3600" dirty="0">
                <a:solidFill>
                  <a:srgbClr val="C6BFEE"/>
                </a:solidFill>
                <a:latin typeface="Prompt Medium" pitchFamily="34" charset="0"/>
                <a:ea typeface="Prompt Medium" pitchFamily="34" charset="-122"/>
                <a:cs typeface="Prompt Medium" pitchFamily="34" charset="-120"/>
              </a:rPr>
              <a:t>Securing the Integration</a:t>
            </a:r>
            <a:endParaRPr lang="en-US" sz="3600" dirty="0"/>
          </a:p>
        </p:txBody>
      </p:sp>
      <p:pic>
        <p:nvPicPr>
          <p:cNvPr id="3" name="Image 0" descr="preencoded.png"/>
          <p:cNvPicPr>
            <a:picLocks noChangeAspect="1"/>
          </p:cNvPicPr>
          <p:nvPr/>
        </p:nvPicPr>
        <p:blipFill>
          <a:blip r:embed="rId3"/>
          <a:stretch>
            <a:fillRect/>
          </a:stretch>
        </p:blipFill>
        <p:spPr>
          <a:xfrm>
            <a:off x="3204091" y="1557576"/>
            <a:ext cx="1631156" cy="1487210"/>
          </a:xfrm>
          <a:prstGeom prst="rect">
            <a:avLst/>
          </a:prstGeom>
        </p:spPr>
      </p:pic>
      <p:sp>
        <p:nvSpPr>
          <p:cNvPr id="4" name="Text 1"/>
          <p:cNvSpPr/>
          <p:nvPr/>
        </p:nvSpPr>
        <p:spPr>
          <a:xfrm>
            <a:off x="3971211" y="2286119"/>
            <a:ext cx="96798" cy="413861"/>
          </a:xfrm>
          <a:prstGeom prst="rect">
            <a:avLst/>
          </a:prstGeom>
          <a:noFill/>
          <a:ln/>
        </p:spPr>
        <p:txBody>
          <a:bodyPr wrap="none" lIns="0" tIns="0" rIns="0" bIns="0" rtlCol="0" anchor="t"/>
          <a:lstStyle/>
          <a:p>
            <a:pPr marL="0" indent="0" algn="ctr">
              <a:lnSpc>
                <a:spcPts val="3250"/>
              </a:lnSpc>
              <a:buNone/>
            </a:pPr>
            <a:r>
              <a:rPr lang="en-US" sz="2000" dirty="0">
                <a:solidFill>
                  <a:srgbClr val="DAD8E9"/>
                </a:solidFill>
                <a:latin typeface="Prompt Medium" pitchFamily="34" charset="0"/>
                <a:ea typeface="Prompt Medium" pitchFamily="34" charset="-122"/>
                <a:cs typeface="Prompt Medium" pitchFamily="34" charset="-120"/>
              </a:rPr>
              <a:t>1</a:t>
            </a:r>
            <a:endParaRPr lang="en-US" sz="2000" dirty="0"/>
          </a:p>
        </p:txBody>
      </p:sp>
      <p:sp>
        <p:nvSpPr>
          <p:cNvPr id="5" name="Text 2"/>
          <p:cNvSpPr/>
          <p:nvPr/>
        </p:nvSpPr>
        <p:spPr>
          <a:xfrm>
            <a:off x="5042178" y="1930003"/>
            <a:ext cx="2299216" cy="287298"/>
          </a:xfrm>
          <a:prstGeom prst="rect">
            <a:avLst/>
          </a:prstGeom>
          <a:noFill/>
          <a:ln/>
        </p:spPr>
        <p:txBody>
          <a:bodyPr wrap="none" lIns="0" tIns="0" rIns="0" bIns="0" rtlCol="0" anchor="t"/>
          <a:lstStyle/>
          <a:p>
            <a:pPr marL="0" indent="0" algn="l">
              <a:lnSpc>
                <a:spcPts val="2250"/>
              </a:lnSpc>
              <a:buNone/>
            </a:pPr>
            <a:r>
              <a:rPr lang="en-US" sz="1800" dirty="0">
                <a:solidFill>
                  <a:srgbClr val="DAD8E9"/>
                </a:solidFill>
                <a:latin typeface="Prompt Medium" pitchFamily="34" charset="0"/>
                <a:ea typeface="Prompt Medium" pitchFamily="34" charset="-122"/>
                <a:cs typeface="Prompt Medium" pitchFamily="34" charset="-120"/>
              </a:rPr>
              <a:t>Authentication</a:t>
            </a:r>
            <a:endParaRPr lang="en-US" sz="1800" dirty="0"/>
          </a:p>
        </p:txBody>
      </p:sp>
      <p:sp>
        <p:nvSpPr>
          <p:cNvPr id="6" name="Text 3"/>
          <p:cNvSpPr/>
          <p:nvPr/>
        </p:nvSpPr>
        <p:spPr>
          <a:xfrm>
            <a:off x="5042178" y="2341364"/>
            <a:ext cx="6598325" cy="330994"/>
          </a:xfrm>
          <a:prstGeom prst="rect">
            <a:avLst/>
          </a:prstGeom>
          <a:noFill/>
          <a:ln/>
        </p:spPr>
        <p:txBody>
          <a:bodyPr wrap="none" lIns="0" tIns="0" rIns="0" bIns="0" rtlCol="0" anchor="t"/>
          <a:lstStyle/>
          <a:p>
            <a:pPr marL="0" indent="0" algn="l">
              <a:lnSpc>
                <a:spcPts val="2600"/>
              </a:lnSpc>
              <a:buNone/>
            </a:pPr>
            <a:r>
              <a:rPr lang="en-US" sz="1600" dirty="0">
                <a:solidFill>
                  <a:srgbClr val="DAD8E9"/>
                </a:solidFill>
                <a:latin typeface="Mukta Light" pitchFamily="34" charset="0"/>
                <a:ea typeface="Mukta Light" pitchFamily="34" charset="-122"/>
                <a:cs typeface="Mukta Light" pitchFamily="34" charset="-120"/>
              </a:rPr>
              <a:t>Implement user authentication to control access to Grafana and the Azure VM.</a:t>
            </a:r>
            <a:endParaRPr lang="en-US" sz="1600" dirty="0"/>
          </a:p>
        </p:txBody>
      </p:sp>
      <p:sp>
        <p:nvSpPr>
          <p:cNvPr id="7" name="Shape 4"/>
          <p:cNvSpPr/>
          <p:nvPr/>
        </p:nvSpPr>
        <p:spPr>
          <a:xfrm>
            <a:off x="4886920" y="3061097"/>
            <a:ext cx="8967549" cy="11430"/>
          </a:xfrm>
          <a:prstGeom prst="roundRect">
            <a:avLst>
              <a:gd name="adj" fmla="val 760376"/>
            </a:avLst>
          </a:prstGeom>
          <a:solidFill>
            <a:srgbClr val="6D4562"/>
          </a:solidFill>
          <a:ln/>
        </p:spPr>
      </p:sp>
      <p:pic>
        <p:nvPicPr>
          <p:cNvPr id="8" name="Image 1" descr="preencoded.png"/>
          <p:cNvPicPr>
            <a:picLocks noChangeAspect="1"/>
          </p:cNvPicPr>
          <p:nvPr/>
        </p:nvPicPr>
        <p:blipFill>
          <a:blip r:embed="rId4"/>
          <a:stretch>
            <a:fillRect/>
          </a:stretch>
        </p:blipFill>
        <p:spPr>
          <a:xfrm>
            <a:off x="2388394" y="3096458"/>
            <a:ext cx="3262432" cy="1487210"/>
          </a:xfrm>
          <a:prstGeom prst="rect">
            <a:avLst/>
          </a:prstGeom>
        </p:spPr>
      </p:pic>
      <p:sp>
        <p:nvSpPr>
          <p:cNvPr id="9" name="Text 5"/>
          <p:cNvSpPr/>
          <p:nvPr/>
        </p:nvSpPr>
        <p:spPr>
          <a:xfrm>
            <a:off x="3943945" y="3633073"/>
            <a:ext cx="151328" cy="413861"/>
          </a:xfrm>
          <a:prstGeom prst="rect">
            <a:avLst/>
          </a:prstGeom>
          <a:noFill/>
          <a:ln/>
        </p:spPr>
        <p:txBody>
          <a:bodyPr wrap="none" lIns="0" tIns="0" rIns="0" bIns="0" rtlCol="0" anchor="t"/>
          <a:lstStyle/>
          <a:p>
            <a:pPr marL="0" indent="0" algn="ctr">
              <a:lnSpc>
                <a:spcPts val="3250"/>
              </a:lnSpc>
              <a:buNone/>
            </a:pPr>
            <a:r>
              <a:rPr lang="en-US" sz="2000" dirty="0">
                <a:solidFill>
                  <a:srgbClr val="DAD8E9"/>
                </a:solidFill>
                <a:latin typeface="Prompt Medium" pitchFamily="34" charset="0"/>
                <a:ea typeface="Prompt Medium" pitchFamily="34" charset="-122"/>
                <a:cs typeface="Prompt Medium" pitchFamily="34" charset="-120"/>
              </a:rPr>
              <a:t>2</a:t>
            </a:r>
            <a:endParaRPr lang="en-US" sz="2000" dirty="0"/>
          </a:p>
        </p:txBody>
      </p:sp>
      <p:sp>
        <p:nvSpPr>
          <p:cNvPr id="10" name="Text 6"/>
          <p:cNvSpPr/>
          <p:nvPr/>
        </p:nvSpPr>
        <p:spPr>
          <a:xfrm>
            <a:off x="5857756" y="3468886"/>
            <a:ext cx="2299216" cy="287298"/>
          </a:xfrm>
          <a:prstGeom prst="rect">
            <a:avLst/>
          </a:prstGeom>
          <a:noFill/>
          <a:ln/>
        </p:spPr>
        <p:txBody>
          <a:bodyPr wrap="none" lIns="0" tIns="0" rIns="0" bIns="0" rtlCol="0" anchor="t"/>
          <a:lstStyle/>
          <a:p>
            <a:pPr marL="0" indent="0" algn="l">
              <a:lnSpc>
                <a:spcPts val="2250"/>
              </a:lnSpc>
              <a:buNone/>
            </a:pPr>
            <a:r>
              <a:rPr lang="en-US" sz="1800" dirty="0">
                <a:solidFill>
                  <a:srgbClr val="DAD8E9"/>
                </a:solidFill>
                <a:latin typeface="Prompt Medium" pitchFamily="34" charset="0"/>
                <a:ea typeface="Prompt Medium" pitchFamily="34" charset="-122"/>
                <a:cs typeface="Prompt Medium" pitchFamily="34" charset="-120"/>
              </a:rPr>
              <a:t>Authorization</a:t>
            </a:r>
            <a:endParaRPr lang="en-US" sz="1800" dirty="0"/>
          </a:p>
        </p:txBody>
      </p:sp>
      <p:sp>
        <p:nvSpPr>
          <p:cNvPr id="11" name="Text 7"/>
          <p:cNvSpPr/>
          <p:nvPr/>
        </p:nvSpPr>
        <p:spPr>
          <a:xfrm>
            <a:off x="5857756" y="3880247"/>
            <a:ext cx="5088493" cy="330994"/>
          </a:xfrm>
          <a:prstGeom prst="rect">
            <a:avLst/>
          </a:prstGeom>
          <a:noFill/>
          <a:ln/>
        </p:spPr>
        <p:txBody>
          <a:bodyPr wrap="none" lIns="0" tIns="0" rIns="0" bIns="0" rtlCol="0" anchor="t"/>
          <a:lstStyle/>
          <a:p>
            <a:pPr marL="0" indent="0" algn="l">
              <a:lnSpc>
                <a:spcPts val="2600"/>
              </a:lnSpc>
              <a:buNone/>
            </a:pPr>
            <a:r>
              <a:rPr lang="en-US" sz="1600" dirty="0">
                <a:solidFill>
                  <a:srgbClr val="DAD8E9"/>
                </a:solidFill>
                <a:latin typeface="Mukta Light" pitchFamily="34" charset="0"/>
                <a:ea typeface="Mukta Light" pitchFamily="34" charset="-122"/>
                <a:cs typeface="Mukta Light" pitchFamily="34" charset="-120"/>
              </a:rPr>
              <a:t>Restrict user permissions based on roles and responsibilities.</a:t>
            </a:r>
            <a:endParaRPr lang="en-US" sz="1600" dirty="0"/>
          </a:p>
        </p:txBody>
      </p:sp>
      <p:sp>
        <p:nvSpPr>
          <p:cNvPr id="12" name="Shape 8"/>
          <p:cNvSpPr/>
          <p:nvPr/>
        </p:nvSpPr>
        <p:spPr>
          <a:xfrm>
            <a:off x="5702498" y="4599980"/>
            <a:ext cx="8151971" cy="11430"/>
          </a:xfrm>
          <a:prstGeom prst="roundRect">
            <a:avLst>
              <a:gd name="adj" fmla="val 760376"/>
            </a:avLst>
          </a:prstGeom>
          <a:solidFill>
            <a:srgbClr val="6D4562"/>
          </a:solidFill>
          <a:ln/>
        </p:spPr>
      </p:sp>
      <p:pic>
        <p:nvPicPr>
          <p:cNvPr id="13" name="Image 2" descr="preencoded.png"/>
          <p:cNvPicPr>
            <a:picLocks noChangeAspect="1"/>
          </p:cNvPicPr>
          <p:nvPr/>
        </p:nvPicPr>
        <p:blipFill>
          <a:blip r:embed="rId5"/>
          <a:stretch>
            <a:fillRect/>
          </a:stretch>
        </p:blipFill>
        <p:spPr>
          <a:xfrm>
            <a:off x="1572816" y="4635341"/>
            <a:ext cx="4893707" cy="1487210"/>
          </a:xfrm>
          <a:prstGeom prst="rect">
            <a:avLst/>
          </a:prstGeom>
        </p:spPr>
      </p:pic>
      <p:sp>
        <p:nvSpPr>
          <p:cNvPr id="14" name="Text 9"/>
          <p:cNvSpPr/>
          <p:nvPr/>
        </p:nvSpPr>
        <p:spPr>
          <a:xfrm>
            <a:off x="3944660" y="5171956"/>
            <a:ext cx="150019" cy="413861"/>
          </a:xfrm>
          <a:prstGeom prst="rect">
            <a:avLst/>
          </a:prstGeom>
          <a:noFill/>
          <a:ln/>
        </p:spPr>
        <p:txBody>
          <a:bodyPr wrap="none" lIns="0" tIns="0" rIns="0" bIns="0" rtlCol="0" anchor="t"/>
          <a:lstStyle/>
          <a:p>
            <a:pPr marL="0" indent="0" algn="ctr">
              <a:lnSpc>
                <a:spcPts val="3250"/>
              </a:lnSpc>
              <a:buNone/>
            </a:pPr>
            <a:r>
              <a:rPr lang="en-US" sz="2000" dirty="0">
                <a:solidFill>
                  <a:srgbClr val="DAD8E9"/>
                </a:solidFill>
                <a:latin typeface="Prompt Medium" pitchFamily="34" charset="0"/>
                <a:ea typeface="Prompt Medium" pitchFamily="34" charset="-122"/>
                <a:cs typeface="Prompt Medium" pitchFamily="34" charset="-120"/>
              </a:rPr>
              <a:t>3</a:t>
            </a:r>
            <a:endParaRPr lang="en-US" sz="2000" dirty="0"/>
          </a:p>
        </p:txBody>
      </p:sp>
      <p:sp>
        <p:nvSpPr>
          <p:cNvPr id="15" name="Text 10"/>
          <p:cNvSpPr/>
          <p:nvPr/>
        </p:nvSpPr>
        <p:spPr>
          <a:xfrm>
            <a:off x="6673453" y="5007769"/>
            <a:ext cx="2299216" cy="287298"/>
          </a:xfrm>
          <a:prstGeom prst="rect">
            <a:avLst/>
          </a:prstGeom>
          <a:noFill/>
          <a:ln/>
        </p:spPr>
        <p:txBody>
          <a:bodyPr wrap="none" lIns="0" tIns="0" rIns="0" bIns="0" rtlCol="0" anchor="t"/>
          <a:lstStyle/>
          <a:p>
            <a:pPr marL="0" indent="0" algn="l">
              <a:lnSpc>
                <a:spcPts val="2250"/>
              </a:lnSpc>
              <a:buNone/>
            </a:pPr>
            <a:r>
              <a:rPr lang="en-US" sz="1800" dirty="0">
                <a:solidFill>
                  <a:srgbClr val="DAD8E9"/>
                </a:solidFill>
                <a:latin typeface="Prompt Medium" pitchFamily="34" charset="0"/>
                <a:ea typeface="Prompt Medium" pitchFamily="34" charset="-122"/>
                <a:cs typeface="Prompt Medium" pitchFamily="34" charset="-120"/>
              </a:rPr>
              <a:t>Encryption</a:t>
            </a:r>
            <a:endParaRPr lang="en-US" sz="1800" dirty="0"/>
          </a:p>
        </p:txBody>
      </p:sp>
      <p:sp>
        <p:nvSpPr>
          <p:cNvPr id="16" name="Text 11"/>
          <p:cNvSpPr/>
          <p:nvPr/>
        </p:nvSpPr>
        <p:spPr>
          <a:xfrm>
            <a:off x="6673453" y="5419130"/>
            <a:ext cx="5961221" cy="330994"/>
          </a:xfrm>
          <a:prstGeom prst="rect">
            <a:avLst/>
          </a:prstGeom>
          <a:noFill/>
          <a:ln/>
        </p:spPr>
        <p:txBody>
          <a:bodyPr wrap="none" lIns="0" tIns="0" rIns="0" bIns="0" rtlCol="0" anchor="t"/>
          <a:lstStyle/>
          <a:p>
            <a:pPr marL="0" indent="0" algn="l">
              <a:lnSpc>
                <a:spcPts val="2600"/>
              </a:lnSpc>
              <a:buNone/>
            </a:pPr>
            <a:r>
              <a:rPr lang="en-US" sz="1600" dirty="0">
                <a:solidFill>
                  <a:srgbClr val="DAD8E9"/>
                </a:solidFill>
                <a:latin typeface="Mukta Light" pitchFamily="34" charset="0"/>
                <a:ea typeface="Mukta Light" pitchFamily="34" charset="-122"/>
                <a:cs typeface="Mukta Light" pitchFamily="34" charset="-120"/>
              </a:rPr>
              <a:t>Secure sensitive data transmitted between Grafana and Azure services.</a:t>
            </a:r>
            <a:endParaRPr lang="en-US" sz="1600" dirty="0"/>
          </a:p>
        </p:txBody>
      </p:sp>
      <p:sp>
        <p:nvSpPr>
          <p:cNvPr id="17" name="Shape 12"/>
          <p:cNvSpPr/>
          <p:nvPr/>
        </p:nvSpPr>
        <p:spPr>
          <a:xfrm>
            <a:off x="6518196" y="6138863"/>
            <a:ext cx="7336274" cy="11430"/>
          </a:xfrm>
          <a:prstGeom prst="roundRect">
            <a:avLst>
              <a:gd name="adj" fmla="val 760376"/>
            </a:avLst>
          </a:prstGeom>
          <a:solidFill>
            <a:srgbClr val="6D4562"/>
          </a:solidFill>
          <a:ln/>
        </p:spPr>
      </p:sp>
      <p:pic>
        <p:nvPicPr>
          <p:cNvPr id="18" name="Image 3" descr="preencoded.png"/>
          <p:cNvPicPr>
            <a:picLocks noChangeAspect="1"/>
          </p:cNvPicPr>
          <p:nvPr/>
        </p:nvPicPr>
        <p:blipFill>
          <a:blip r:embed="rId6"/>
          <a:stretch>
            <a:fillRect/>
          </a:stretch>
        </p:blipFill>
        <p:spPr>
          <a:xfrm>
            <a:off x="757118" y="6174224"/>
            <a:ext cx="6524982" cy="1487210"/>
          </a:xfrm>
          <a:prstGeom prst="rect">
            <a:avLst/>
          </a:prstGeom>
        </p:spPr>
      </p:pic>
      <p:sp>
        <p:nvSpPr>
          <p:cNvPr id="19" name="Text 13"/>
          <p:cNvSpPr/>
          <p:nvPr/>
        </p:nvSpPr>
        <p:spPr>
          <a:xfrm>
            <a:off x="3940731" y="6710839"/>
            <a:ext cx="157520" cy="413861"/>
          </a:xfrm>
          <a:prstGeom prst="rect">
            <a:avLst/>
          </a:prstGeom>
          <a:noFill/>
          <a:ln/>
        </p:spPr>
        <p:txBody>
          <a:bodyPr wrap="none" lIns="0" tIns="0" rIns="0" bIns="0" rtlCol="0" anchor="t"/>
          <a:lstStyle/>
          <a:p>
            <a:pPr marL="0" indent="0" algn="ctr">
              <a:lnSpc>
                <a:spcPts val="3250"/>
              </a:lnSpc>
              <a:buNone/>
            </a:pPr>
            <a:r>
              <a:rPr lang="en-US" sz="2000" dirty="0">
                <a:solidFill>
                  <a:srgbClr val="DAD8E9"/>
                </a:solidFill>
                <a:latin typeface="Prompt Medium" pitchFamily="34" charset="0"/>
                <a:ea typeface="Prompt Medium" pitchFamily="34" charset="-122"/>
                <a:cs typeface="Prompt Medium" pitchFamily="34" charset="-120"/>
              </a:rPr>
              <a:t>4</a:t>
            </a:r>
            <a:endParaRPr lang="en-US" sz="2000" dirty="0"/>
          </a:p>
        </p:txBody>
      </p:sp>
      <p:sp>
        <p:nvSpPr>
          <p:cNvPr id="20" name="Text 14"/>
          <p:cNvSpPr/>
          <p:nvPr/>
        </p:nvSpPr>
        <p:spPr>
          <a:xfrm>
            <a:off x="7489031" y="6381155"/>
            <a:ext cx="2299216" cy="287298"/>
          </a:xfrm>
          <a:prstGeom prst="rect">
            <a:avLst/>
          </a:prstGeom>
          <a:noFill/>
          <a:ln/>
        </p:spPr>
        <p:txBody>
          <a:bodyPr wrap="none" lIns="0" tIns="0" rIns="0" bIns="0" rtlCol="0" anchor="t"/>
          <a:lstStyle/>
          <a:p>
            <a:pPr marL="0" indent="0" algn="l">
              <a:lnSpc>
                <a:spcPts val="2250"/>
              </a:lnSpc>
              <a:buNone/>
            </a:pPr>
            <a:r>
              <a:rPr lang="en-US" sz="1800" dirty="0">
                <a:solidFill>
                  <a:srgbClr val="DAD8E9"/>
                </a:solidFill>
                <a:latin typeface="Prompt Medium" pitchFamily="34" charset="0"/>
                <a:ea typeface="Prompt Medium" pitchFamily="34" charset="-122"/>
                <a:cs typeface="Prompt Medium" pitchFamily="34" charset="-120"/>
              </a:rPr>
              <a:t>Firewall Rules</a:t>
            </a:r>
            <a:endParaRPr lang="en-US" sz="1800" dirty="0"/>
          </a:p>
        </p:txBody>
      </p:sp>
      <p:sp>
        <p:nvSpPr>
          <p:cNvPr id="21" name="Text 15"/>
          <p:cNvSpPr/>
          <p:nvPr/>
        </p:nvSpPr>
        <p:spPr>
          <a:xfrm>
            <a:off x="7489031" y="6792516"/>
            <a:ext cx="6210181" cy="661988"/>
          </a:xfrm>
          <a:prstGeom prst="rect">
            <a:avLst/>
          </a:prstGeom>
          <a:noFill/>
          <a:ln/>
        </p:spPr>
        <p:txBody>
          <a:bodyPr wrap="square" lIns="0" tIns="0" rIns="0" bIns="0" rtlCol="0" anchor="t"/>
          <a:lstStyle/>
          <a:p>
            <a:pPr marL="0" indent="0" algn="l">
              <a:lnSpc>
                <a:spcPts val="2600"/>
              </a:lnSpc>
              <a:buNone/>
            </a:pPr>
            <a:r>
              <a:rPr lang="en-US" sz="1600" dirty="0">
                <a:solidFill>
                  <a:srgbClr val="DAD8E9"/>
                </a:solidFill>
                <a:latin typeface="Mukta Light" pitchFamily="34" charset="0"/>
                <a:ea typeface="Mukta Light" pitchFamily="34" charset="-122"/>
                <a:cs typeface="Mukta Light" pitchFamily="34" charset="-120"/>
              </a:rPr>
              <a:t>Configure network security groups to restrict access to the Grafana instance.</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81063" y="874157"/>
            <a:ext cx="6624518" cy="699254"/>
          </a:xfrm>
          <a:prstGeom prst="rect">
            <a:avLst/>
          </a:prstGeom>
          <a:noFill/>
          <a:ln/>
        </p:spPr>
        <p:txBody>
          <a:bodyPr wrap="none" lIns="0" tIns="0" rIns="0" bIns="0" rtlCol="0" anchor="t"/>
          <a:lstStyle/>
          <a:p>
            <a:pPr marL="0" indent="0">
              <a:lnSpc>
                <a:spcPts val="5500"/>
              </a:lnSpc>
              <a:buNone/>
            </a:pPr>
            <a:r>
              <a:rPr lang="en-US" sz="4400" dirty="0">
                <a:solidFill>
                  <a:srgbClr val="C6BFEE"/>
                </a:solidFill>
                <a:latin typeface="Prompt Medium" pitchFamily="34" charset="0"/>
                <a:ea typeface="Prompt Medium" pitchFamily="34" charset="-122"/>
                <a:cs typeface="Prompt Medium" pitchFamily="34" charset="-120"/>
              </a:rPr>
              <a:t>Monitoring and Alerting</a:t>
            </a:r>
            <a:endParaRPr lang="en-US" sz="4400" dirty="0"/>
          </a:p>
        </p:txBody>
      </p:sp>
      <p:sp>
        <p:nvSpPr>
          <p:cNvPr id="3" name="Shape 1"/>
          <p:cNvSpPr/>
          <p:nvPr/>
        </p:nvSpPr>
        <p:spPr>
          <a:xfrm>
            <a:off x="881063" y="2076926"/>
            <a:ext cx="2144673" cy="1406962"/>
          </a:xfrm>
          <a:prstGeom prst="roundRect">
            <a:avLst>
              <a:gd name="adj" fmla="val 7516"/>
            </a:avLst>
          </a:prstGeom>
          <a:solidFill>
            <a:srgbClr val="542C49"/>
          </a:solidFill>
          <a:ln w="15240">
            <a:solidFill>
              <a:srgbClr val="6D4562"/>
            </a:solidFill>
            <a:prstDash val="solid"/>
          </a:ln>
        </p:spPr>
      </p:sp>
      <p:sp>
        <p:nvSpPr>
          <p:cNvPr id="4" name="Text 2"/>
          <p:cNvSpPr/>
          <p:nvPr/>
        </p:nvSpPr>
        <p:spPr>
          <a:xfrm>
            <a:off x="1148001" y="2528649"/>
            <a:ext cx="117753" cy="503396"/>
          </a:xfrm>
          <a:prstGeom prst="rect">
            <a:avLst/>
          </a:prstGeom>
          <a:noFill/>
          <a:ln/>
        </p:spPr>
        <p:txBody>
          <a:bodyPr wrap="none" lIns="0" tIns="0" rIns="0" bIns="0" rtlCol="0" anchor="t"/>
          <a:lstStyle/>
          <a:p>
            <a:pPr marL="0" indent="0" algn="ctr">
              <a:lnSpc>
                <a:spcPts val="3950"/>
              </a:lnSpc>
              <a:buNone/>
            </a:pPr>
            <a:r>
              <a:rPr lang="en-US" sz="2450" dirty="0">
                <a:solidFill>
                  <a:srgbClr val="DAD8E9"/>
                </a:solidFill>
                <a:latin typeface="Prompt Medium" pitchFamily="34" charset="0"/>
                <a:ea typeface="Prompt Medium" pitchFamily="34" charset="-122"/>
                <a:cs typeface="Prompt Medium" pitchFamily="34" charset="-120"/>
              </a:rPr>
              <a:t>1</a:t>
            </a:r>
            <a:endParaRPr lang="en-US" sz="2450" dirty="0"/>
          </a:p>
        </p:txBody>
      </p:sp>
      <p:sp>
        <p:nvSpPr>
          <p:cNvPr id="5" name="Text 3"/>
          <p:cNvSpPr/>
          <p:nvPr/>
        </p:nvSpPr>
        <p:spPr>
          <a:xfrm>
            <a:off x="3277433" y="2328624"/>
            <a:ext cx="2916198" cy="349687"/>
          </a:xfrm>
          <a:prstGeom prst="rect">
            <a:avLst/>
          </a:prstGeom>
          <a:noFill/>
          <a:ln/>
        </p:spPr>
        <p:txBody>
          <a:bodyPr wrap="none" lIns="0" tIns="0" rIns="0" bIns="0" rtlCol="0" anchor="t"/>
          <a:lstStyle/>
          <a:p>
            <a:pPr marL="0" indent="0" algn="l">
              <a:lnSpc>
                <a:spcPts val="2750"/>
              </a:lnSpc>
              <a:buNone/>
            </a:pPr>
            <a:r>
              <a:rPr lang="en-US" sz="2200" dirty="0">
                <a:solidFill>
                  <a:srgbClr val="DAD8E9"/>
                </a:solidFill>
                <a:latin typeface="Prompt Medium" pitchFamily="34" charset="0"/>
                <a:ea typeface="Prompt Medium" pitchFamily="34" charset="-122"/>
                <a:cs typeface="Prompt Medium" pitchFamily="34" charset="-120"/>
              </a:rPr>
              <a:t>Real-Time Monitoring</a:t>
            </a:r>
            <a:endParaRPr lang="en-US" sz="2200" dirty="0"/>
          </a:p>
        </p:txBody>
      </p:sp>
      <p:sp>
        <p:nvSpPr>
          <p:cNvPr id="6" name="Text 4"/>
          <p:cNvSpPr/>
          <p:nvPr/>
        </p:nvSpPr>
        <p:spPr>
          <a:xfrm>
            <a:off x="3277433" y="2829282"/>
            <a:ext cx="5971818" cy="402908"/>
          </a:xfrm>
          <a:prstGeom prst="rect">
            <a:avLst/>
          </a:prstGeom>
          <a:noFill/>
          <a:ln/>
        </p:spPr>
        <p:txBody>
          <a:bodyPr wrap="none" lIns="0" tIns="0" rIns="0" bIns="0" rtlCol="0" anchor="t"/>
          <a:lstStyle/>
          <a:p>
            <a:pPr marL="0" indent="0" algn="l">
              <a:lnSpc>
                <a:spcPts val="3150"/>
              </a:lnSpc>
              <a:buNone/>
            </a:pPr>
            <a:r>
              <a:rPr lang="en-US" sz="1950" dirty="0">
                <a:solidFill>
                  <a:srgbClr val="DAD8E9"/>
                </a:solidFill>
                <a:latin typeface="Mukta Light" pitchFamily="34" charset="0"/>
                <a:ea typeface="Mukta Light" pitchFamily="34" charset="-122"/>
                <a:cs typeface="Mukta Light" pitchFamily="34" charset="-120"/>
              </a:rPr>
              <a:t>Track performance metrics and system health in real-time.</a:t>
            </a:r>
            <a:endParaRPr lang="en-US" sz="1950" dirty="0"/>
          </a:p>
        </p:txBody>
      </p:sp>
      <p:sp>
        <p:nvSpPr>
          <p:cNvPr id="7" name="Shape 5"/>
          <p:cNvSpPr/>
          <p:nvPr/>
        </p:nvSpPr>
        <p:spPr>
          <a:xfrm>
            <a:off x="3151584" y="3468648"/>
            <a:ext cx="10471904" cy="15240"/>
          </a:xfrm>
          <a:prstGeom prst="roundRect">
            <a:avLst>
              <a:gd name="adj" fmla="val 693846"/>
            </a:avLst>
          </a:prstGeom>
          <a:solidFill>
            <a:srgbClr val="6D4562"/>
          </a:solidFill>
          <a:ln/>
        </p:spPr>
      </p:sp>
      <p:sp>
        <p:nvSpPr>
          <p:cNvPr id="8" name="Shape 6"/>
          <p:cNvSpPr/>
          <p:nvPr/>
        </p:nvSpPr>
        <p:spPr>
          <a:xfrm>
            <a:off x="881063" y="3609737"/>
            <a:ext cx="4289346" cy="1809869"/>
          </a:xfrm>
          <a:prstGeom prst="roundRect">
            <a:avLst>
              <a:gd name="adj" fmla="val 5843"/>
            </a:avLst>
          </a:prstGeom>
          <a:solidFill>
            <a:srgbClr val="542C49"/>
          </a:solidFill>
          <a:ln w="15240">
            <a:solidFill>
              <a:srgbClr val="6D4562"/>
            </a:solidFill>
            <a:prstDash val="solid"/>
          </a:ln>
        </p:spPr>
      </p:sp>
      <p:sp>
        <p:nvSpPr>
          <p:cNvPr id="9" name="Text 7"/>
          <p:cNvSpPr/>
          <p:nvPr/>
        </p:nvSpPr>
        <p:spPr>
          <a:xfrm>
            <a:off x="1148001" y="4262914"/>
            <a:ext cx="184190" cy="503396"/>
          </a:xfrm>
          <a:prstGeom prst="rect">
            <a:avLst/>
          </a:prstGeom>
          <a:noFill/>
          <a:ln/>
        </p:spPr>
        <p:txBody>
          <a:bodyPr wrap="none" lIns="0" tIns="0" rIns="0" bIns="0" rtlCol="0" anchor="t"/>
          <a:lstStyle/>
          <a:p>
            <a:pPr marL="0" indent="0" algn="ctr">
              <a:lnSpc>
                <a:spcPts val="3950"/>
              </a:lnSpc>
              <a:buNone/>
            </a:pPr>
            <a:r>
              <a:rPr lang="en-US" sz="2450" dirty="0">
                <a:solidFill>
                  <a:srgbClr val="DAD8E9"/>
                </a:solidFill>
                <a:latin typeface="Prompt Medium" pitchFamily="34" charset="0"/>
                <a:ea typeface="Prompt Medium" pitchFamily="34" charset="-122"/>
                <a:cs typeface="Prompt Medium" pitchFamily="34" charset="-120"/>
              </a:rPr>
              <a:t>2</a:t>
            </a:r>
            <a:endParaRPr lang="en-US" sz="2450" dirty="0"/>
          </a:p>
        </p:txBody>
      </p:sp>
      <p:sp>
        <p:nvSpPr>
          <p:cNvPr id="10" name="Text 8"/>
          <p:cNvSpPr/>
          <p:nvPr/>
        </p:nvSpPr>
        <p:spPr>
          <a:xfrm>
            <a:off x="5422106" y="3861435"/>
            <a:ext cx="2797373" cy="349687"/>
          </a:xfrm>
          <a:prstGeom prst="rect">
            <a:avLst/>
          </a:prstGeom>
          <a:noFill/>
          <a:ln/>
        </p:spPr>
        <p:txBody>
          <a:bodyPr wrap="none" lIns="0" tIns="0" rIns="0" bIns="0" rtlCol="0" anchor="t"/>
          <a:lstStyle/>
          <a:p>
            <a:pPr marL="0" indent="0" algn="l">
              <a:lnSpc>
                <a:spcPts val="2750"/>
              </a:lnSpc>
              <a:buNone/>
            </a:pPr>
            <a:r>
              <a:rPr lang="en-US" sz="2200" dirty="0">
                <a:solidFill>
                  <a:srgbClr val="DAD8E9"/>
                </a:solidFill>
                <a:latin typeface="Prompt Medium" pitchFamily="34" charset="0"/>
                <a:ea typeface="Prompt Medium" pitchFamily="34" charset="-122"/>
                <a:cs typeface="Prompt Medium" pitchFamily="34" charset="-120"/>
              </a:rPr>
              <a:t>Alerts</a:t>
            </a:r>
            <a:endParaRPr lang="en-US" sz="2200" dirty="0"/>
          </a:p>
        </p:txBody>
      </p:sp>
      <p:sp>
        <p:nvSpPr>
          <p:cNvPr id="11" name="Text 9"/>
          <p:cNvSpPr/>
          <p:nvPr/>
        </p:nvSpPr>
        <p:spPr>
          <a:xfrm>
            <a:off x="5422106" y="4362093"/>
            <a:ext cx="8075533" cy="805815"/>
          </a:xfrm>
          <a:prstGeom prst="rect">
            <a:avLst/>
          </a:prstGeom>
          <a:noFill/>
          <a:ln/>
        </p:spPr>
        <p:txBody>
          <a:bodyPr wrap="square" lIns="0" tIns="0" rIns="0" bIns="0" rtlCol="0" anchor="t"/>
          <a:lstStyle/>
          <a:p>
            <a:pPr marL="0" indent="0" algn="l">
              <a:lnSpc>
                <a:spcPts val="3150"/>
              </a:lnSpc>
              <a:buNone/>
            </a:pPr>
            <a:r>
              <a:rPr lang="en-US" sz="1950" dirty="0">
                <a:solidFill>
                  <a:srgbClr val="DAD8E9"/>
                </a:solidFill>
                <a:latin typeface="Mukta Light" pitchFamily="34" charset="0"/>
                <a:ea typeface="Mukta Light" pitchFamily="34" charset="-122"/>
                <a:cs typeface="Mukta Light" pitchFamily="34" charset="-120"/>
              </a:rPr>
              <a:t>Set up alerts to notify you of critical events or deviations from expected behavior.</a:t>
            </a:r>
            <a:endParaRPr lang="en-US" sz="1950" dirty="0"/>
          </a:p>
        </p:txBody>
      </p:sp>
      <p:sp>
        <p:nvSpPr>
          <p:cNvPr id="12" name="Shape 10"/>
          <p:cNvSpPr/>
          <p:nvPr/>
        </p:nvSpPr>
        <p:spPr>
          <a:xfrm>
            <a:off x="5296257" y="5404366"/>
            <a:ext cx="8327231" cy="15240"/>
          </a:xfrm>
          <a:prstGeom prst="roundRect">
            <a:avLst>
              <a:gd name="adj" fmla="val 693846"/>
            </a:avLst>
          </a:prstGeom>
          <a:solidFill>
            <a:srgbClr val="6D4562"/>
          </a:solidFill>
          <a:ln/>
        </p:spPr>
      </p:sp>
      <p:sp>
        <p:nvSpPr>
          <p:cNvPr id="13" name="Shape 11"/>
          <p:cNvSpPr/>
          <p:nvPr/>
        </p:nvSpPr>
        <p:spPr>
          <a:xfrm>
            <a:off x="881063" y="5545455"/>
            <a:ext cx="6434138" cy="1809869"/>
          </a:xfrm>
          <a:prstGeom prst="roundRect">
            <a:avLst>
              <a:gd name="adj" fmla="val 5843"/>
            </a:avLst>
          </a:prstGeom>
          <a:solidFill>
            <a:srgbClr val="542C49"/>
          </a:solidFill>
          <a:ln w="15240">
            <a:solidFill>
              <a:srgbClr val="6D4562"/>
            </a:solidFill>
            <a:prstDash val="solid"/>
          </a:ln>
        </p:spPr>
      </p:sp>
      <p:sp>
        <p:nvSpPr>
          <p:cNvPr id="14" name="Text 12"/>
          <p:cNvSpPr/>
          <p:nvPr/>
        </p:nvSpPr>
        <p:spPr>
          <a:xfrm>
            <a:off x="1148001" y="6198632"/>
            <a:ext cx="182523" cy="503396"/>
          </a:xfrm>
          <a:prstGeom prst="rect">
            <a:avLst/>
          </a:prstGeom>
          <a:noFill/>
          <a:ln/>
        </p:spPr>
        <p:txBody>
          <a:bodyPr wrap="none" lIns="0" tIns="0" rIns="0" bIns="0" rtlCol="0" anchor="t"/>
          <a:lstStyle/>
          <a:p>
            <a:pPr marL="0" indent="0" algn="ctr">
              <a:lnSpc>
                <a:spcPts val="3950"/>
              </a:lnSpc>
              <a:buNone/>
            </a:pPr>
            <a:r>
              <a:rPr lang="en-US" sz="2450" dirty="0">
                <a:solidFill>
                  <a:srgbClr val="DAD8E9"/>
                </a:solidFill>
                <a:latin typeface="Prompt Medium" pitchFamily="34" charset="0"/>
                <a:ea typeface="Prompt Medium" pitchFamily="34" charset="-122"/>
                <a:cs typeface="Prompt Medium" pitchFamily="34" charset="-120"/>
              </a:rPr>
              <a:t>3</a:t>
            </a:r>
            <a:endParaRPr lang="en-US" sz="2450" dirty="0"/>
          </a:p>
        </p:txBody>
      </p:sp>
      <p:sp>
        <p:nvSpPr>
          <p:cNvPr id="15" name="Text 13"/>
          <p:cNvSpPr/>
          <p:nvPr/>
        </p:nvSpPr>
        <p:spPr>
          <a:xfrm>
            <a:off x="7566898" y="5797153"/>
            <a:ext cx="2797373" cy="349687"/>
          </a:xfrm>
          <a:prstGeom prst="rect">
            <a:avLst/>
          </a:prstGeom>
          <a:noFill/>
          <a:ln/>
        </p:spPr>
        <p:txBody>
          <a:bodyPr wrap="none" lIns="0" tIns="0" rIns="0" bIns="0" rtlCol="0" anchor="t"/>
          <a:lstStyle/>
          <a:p>
            <a:pPr marL="0" indent="0" algn="l">
              <a:lnSpc>
                <a:spcPts val="2750"/>
              </a:lnSpc>
              <a:buNone/>
            </a:pPr>
            <a:r>
              <a:rPr lang="en-US" sz="2200" dirty="0">
                <a:solidFill>
                  <a:srgbClr val="DAD8E9"/>
                </a:solidFill>
                <a:latin typeface="Prompt Medium" pitchFamily="34" charset="0"/>
                <a:ea typeface="Prompt Medium" pitchFamily="34" charset="-122"/>
                <a:cs typeface="Prompt Medium" pitchFamily="34" charset="-120"/>
              </a:rPr>
              <a:t>Troubleshooting</a:t>
            </a:r>
            <a:endParaRPr lang="en-US" sz="2200" dirty="0"/>
          </a:p>
        </p:txBody>
      </p:sp>
      <p:sp>
        <p:nvSpPr>
          <p:cNvPr id="16" name="Text 14"/>
          <p:cNvSpPr/>
          <p:nvPr/>
        </p:nvSpPr>
        <p:spPr>
          <a:xfrm>
            <a:off x="7566898" y="6297811"/>
            <a:ext cx="5930741" cy="805815"/>
          </a:xfrm>
          <a:prstGeom prst="rect">
            <a:avLst/>
          </a:prstGeom>
          <a:noFill/>
          <a:ln/>
        </p:spPr>
        <p:txBody>
          <a:bodyPr wrap="square" lIns="0" tIns="0" rIns="0" bIns="0" rtlCol="0" anchor="t"/>
          <a:lstStyle/>
          <a:p>
            <a:pPr marL="0" indent="0" algn="l">
              <a:lnSpc>
                <a:spcPts val="3150"/>
              </a:lnSpc>
              <a:buNone/>
            </a:pPr>
            <a:r>
              <a:rPr lang="en-US" sz="1950" dirty="0">
                <a:solidFill>
                  <a:srgbClr val="DAD8E9"/>
                </a:solidFill>
                <a:latin typeface="Mukta Light" pitchFamily="34" charset="0"/>
                <a:ea typeface="Mukta Light" pitchFamily="34" charset="-122"/>
                <a:cs typeface="Mukta Light" pitchFamily="34" charset="-120"/>
              </a:rPr>
              <a:t>Use Grafana dashboards to diagnose issues and gather information for problem resolution.</a:t>
            </a:r>
            <a:endParaRPr lang="en-US" sz="19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551</Words>
  <Application>Microsoft Office PowerPoint</Application>
  <PresentationFormat>Custom</PresentationFormat>
  <Paragraphs>100</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Prompt Medium</vt:lpstr>
      <vt:lpstr>Arial</vt:lpstr>
      <vt:lpstr>Mukta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Akshat Vishwakarma</cp:lastModifiedBy>
  <cp:revision>2</cp:revision>
  <dcterms:created xsi:type="dcterms:W3CDTF">2024-11-28T18:14:47Z</dcterms:created>
  <dcterms:modified xsi:type="dcterms:W3CDTF">2024-11-29T20:10:19Z</dcterms:modified>
</cp:coreProperties>
</file>